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33" r:id="rId2"/>
    <p:sldId id="334" r:id="rId3"/>
    <p:sldId id="391" r:id="rId4"/>
    <p:sldId id="390" r:id="rId5"/>
    <p:sldId id="389" r:id="rId6"/>
    <p:sldId id="388" r:id="rId7"/>
    <p:sldId id="387" r:id="rId8"/>
    <p:sldId id="337" r:id="rId9"/>
    <p:sldId id="338" r:id="rId1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655" autoAdjust="0"/>
  </p:normalViewPr>
  <p:slideViewPr>
    <p:cSldViewPr>
      <p:cViewPr varScale="1">
        <p:scale>
          <a:sx n="96" d="100"/>
          <a:sy n="96" d="100"/>
        </p:scale>
        <p:origin x="1398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79700-7CD2-4277-80C1-0E8BCDC87345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4430C5-CC73-4368-B338-2A655365CC9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4917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4DFFF-B2B3-40A5-B549-738AD7FF5FA9}" type="datetimeFigureOut">
              <a:rPr lang="ru-RU" smtClean="0"/>
              <a:pPr/>
              <a:t>10.02.2020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40F25-70FA-46B4-887B-CACE20F23731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6725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rgbClr val="FF0000"/>
                </a:solidFill>
              </a:rPr>
              <a:t>Алгоритмы построения минимальных связывающих деревьев</a:t>
            </a:r>
            <a:endParaRPr lang="ru-RU" sz="24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289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Для построения МСД разработан ряд полиномиальных алгоритмов.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107" y="1270510"/>
            <a:ext cx="9144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rgbClr val="FF0000"/>
                </a:solidFill>
              </a:rPr>
              <a:t>Алгоритм Прима</a:t>
            </a:r>
            <a:endParaRPr lang="ru-RU" sz="2400" dirty="0" smtClean="0">
              <a:solidFill>
                <a:srgbClr val="FF0000"/>
              </a:solidFill>
            </a:endParaRPr>
          </a:p>
          <a:p>
            <a:r>
              <a:rPr lang="ru-RU" sz="2400" dirty="0" smtClean="0"/>
              <a:t> Алгоритм Прима (</a:t>
            </a:r>
            <a:r>
              <a:rPr lang="ru-RU" sz="2400" i="1" dirty="0" smtClean="0"/>
              <a:t>R.C. </a:t>
            </a:r>
            <a:r>
              <a:rPr lang="ru-RU" sz="2400" i="1" dirty="0" err="1" smtClean="0"/>
              <a:t>Prim</a:t>
            </a:r>
            <a:r>
              <a:rPr lang="ru-RU" sz="2400" dirty="0" smtClean="0"/>
              <a:t>) относится к так называемым "жадным" алгоритмам. Жадные алгоритмы действуют, используя в каждый момент лишь часть исходных данных и принимая лучшее решение на основе этой части. В нашем случае мы будем на каждом шаге рассматривать множество ребер, допускающих присоединение к уже построенной части связывающего дерева, и выбирать из них ребро с наименьшим весом. Повторяя эту процедуру, мы получим </a:t>
            </a:r>
            <a:r>
              <a:rPr lang="ru-RU" sz="2400" dirty="0" err="1" smtClean="0"/>
              <a:t>остовное</a:t>
            </a:r>
            <a:r>
              <a:rPr lang="ru-RU" sz="2400" dirty="0" smtClean="0"/>
              <a:t> дерево с наименьшим весом.</a:t>
            </a:r>
            <a:endParaRPr lang="ru-RU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7729" y="5013176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Начнем с произвольной вершины графа 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i</a:t>
            </a:r>
            <a:r>
              <a:rPr lang="en-US" sz="2400" baseline="-25000" dirty="0" smtClean="0"/>
              <a:t> </a:t>
            </a:r>
            <a:r>
              <a:rPr lang="ru-RU" sz="2400" dirty="0" smtClean="0"/>
              <a:t>и включим ее в </a:t>
            </a:r>
            <a:r>
              <a:rPr lang="ru-RU" sz="2400" dirty="0" err="1" smtClean="0"/>
              <a:t>остовное</a:t>
            </a:r>
            <a:r>
              <a:rPr lang="ru-RU" sz="2400" dirty="0" smtClean="0"/>
              <a:t> дерево. Из всех вершин, соединенных с данной (</a:t>
            </a:r>
            <a:r>
              <a:rPr lang="en-US" sz="2400" i="1" dirty="0" err="1" smtClean="0"/>
              <a:t>x</a:t>
            </a:r>
            <a:r>
              <a:rPr lang="en-US" sz="2400" i="1" baseline="-25000" dirty="0" err="1" smtClean="0"/>
              <a:t>j</a:t>
            </a:r>
            <a:r>
              <a:rPr lang="en-US" sz="2400" dirty="0" smtClean="0">
                <a:sym typeface="Symbol"/>
              </a:rPr>
              <a:t></a:t>
            </a:r>
            <a:r>
              <a:rPr lang="ru-RU" sz="2400" i="1" dirty="0" smtClean="0"/>
              <a:t>Г</a:t>
            </a:r>
            <a:r>
              <a:rPr lang="en-US" sz="2400" i="1" dirty="0" smtClean="0"/>
              <a:t>x</a:t>
            </a:r>
            <a:r>
              <a:rPr lang="en-US" sz="2400" i="1" baseline="-25000" dirty="0" smtClean="0"/>
              <a:t>i</a:t>
            </a:r>
            <a:r>
              <a:rPr lang="ru-RU" sz="2400" dirty="0" smtClean="0"/>
              <a:t>), ищем вершину, соединенную ребром с наименьшим весом. </a:t>
            </a:r>
            <a:endParaRPr lang="ru-RU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14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Это ребро вместе с новой вершиной добавляется в дерево. Из </a:t>
            </a:r>
            <a:r>
              <a:rPr lang="ru-RU" sz="2400" dirty="0" err="1" smtClean="0"/>
              <a:t>вер-шин</a:t>
            </a:r>
            <a:r>
              <a:rPr lang="ru-RU" sz="2400" dirty="0" smtClean="0"/>
              <a:t>, не вошедших в дерево, ищем вершину, соединенную с уже построенной частью </a:t>
            </a:r>
            <a:r>
              <a:rPr lang="ru-RU" sz="2400" dirty="0" err="1" smtClean="0"/>
              <a:t>остовного</a:t>
            </a:r>
            <a:r>
              <a:rPr lang="ru-RU" sz="2400" dirty="0" smtClean="0"/>
              <a:t> дерева ребром с наименьшим </a:t>
            </a:r>
            <a:r>
              <a:rPr lang="ru-RU" sz="2400" dirty="0" err="1" smtClean="0"/>
              <a:t>ве-сом</a:t>
            </a:r>
            <a:r>
              <a:rPr lang="ru-RU" sz="2400" dirty="0" smtClean="0"/>
              <a:t>. Это ребро вместе с новой вершиной добавляется в дерево и т. д. После того, как в дерево попадут все вершины, работа будет закончена. </a:t>
            </a:r>
            <a:endParaRPr lang="ru-RU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221455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Пример. Исходный взвешенный граф изображен на рисунке.</a:t>
            </a:r>
            <a:endParaRPr lang="ru-RU" sz="2400" dirty="0"/>
          </a:p>
        </p:txBody>
      </p:sp>
      <p:grpSp>
        <p:nvGrpSpPr>
          <p:cNvPr id="138319" name="Group 79"/>
          <p:cNvGrpSpPr>
            <a:grpSpLocks noChangeAspect="1"/>
          </p:cNvGrpSpPr>
          <p:nvPr/>
        </p:nvGrpSpPr>
        <p:grpSpPr bwMode="auto">
          <a:xfrm>
            <a:off x="2123728" y="2996952"/>
            <a:ext cx="4427984" cy="3543019"/>
            <a:chOff x="5652" y="6866"/>
            <a:chExt cx="3502" cy="2801"/>
          </a:xfrm>
        </p:grpSpPr>
        <p:sp>
          <p:nvSpPr>
            <p:cNvPr id="138320" name="AutoShape 80"/>
            <p:cNvSpPr>
              <a:spLocks noChangeAspect="1" noChangeArrowheads="1"/>
            </p:cNvSpPr>
            <p:nvPr/>
          </p:nvSpPr>
          <p:spPr bwMode="auto">
            <a:xfrm>
              <a:off x="5652" y="6866"/>
              <a:ext cx="3502" cy="2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  <p:cxnSp>
          <p:nvCxnSpPr>
            <p:cNvPr id="138321" name="AutoShape 81"/>
            <p:cNvCxnSpPr>
              <a:cxnSpLocks noChangeShapeType="1"/>
              <a:endCxn id="138346" idx="0"/>
            </p:cNvCxnSpPr>
            <p:nvPr/>
          </p:nvCxnSpPr>
          <p:spPr bwMode="auto">
            <a:xfrm>
              <a:off x="7993" y="7437"/>
              <a:ext cx="1" cy="140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38322" name="AutoShape 82"/>
            <p:cNvCxnSpPr>
              <a:cxnSpLocks noChangeShapeType="1"/>
              <a:stCxn id="138355" idx="0"/>
              <a:endCxn id="138359" idx="4"/>
            </p:cNvCxnSpPr>
            <p:nvPr/>
          </p:nvCxnSpPr>
          <p:spPr bwMode="auto">
            <a:xfrm flipV="1">
              <a:off x="6016" y="7447"/>
              <a:ext cx="671" cy="44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38323" name="AutoShape 83"/>
            <p:cNvCxnSpPr>
              <a:cxnSpLocks noChangeShapeType="1"/>
              <a:stCxn id="138362" idx="4"/>
              <a:endCxn id="138352" idx="0"/>
            </p:cNvCxnSpPr>
            <p:nvPr/>
          </p:nvCxnSpPr>
          <p:spPr bwMode="auto">
            <a:xfrm flipH="1">
              <a:off x="7323" y="7455"/>
              <a:ext cx="661" cy="419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38324" name="AutoShape 84"/>
            <p:cNvCxnSpPr>
              <a:cxnSpLocks noChangeShapeType="1"/>
              <a:endCxn id="138352" idx="0"/>
            </p:cNvCxnSpPr>
            <p:nvPr/>
          </p:nvCxnSpPr>
          <p:spPr bwMode="auto">
            <a:xfrm>
              <a:off x="6678" y="7459"/>
              <a:ext cx="645" cy="41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sp>
          <p:nvSpPr>
            <p:cNvPr id="138325" name="Text Box 85"/>
            <p:cNvSpPr txBox="1">
              <a:spLocks noChangeArrowheads="1"/>
            </p:cNvSpPr>
            <p:nvPr/>
          </p:nvSpPr>
          <p:spPr bwMode="auto">
            <a:xfrm>
              <a:off x="7436" y="7334"/>
              <a:ext cx="420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6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38326" name="Text Box 86"/>
            <p:cNvSpPr txBox="1">
              <a:spLocks noChangeArrowheads="1"/>
            </p:cNvSpPr>
            <p:nvPr/>
          </p:nvSpPr>
          <p:spPr bwMode="auto">
            <a:xfrm>
              <a:off x="7906" y="7938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8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38327" name="Text Box 87"/>
            <p:cNvSpPr txBox="1">
              <a:spLocks noChangeArrowheads="1"/>
            </p:cNvSpPr>
            <p:nvPr/>
          </p:nvSpPr>
          <p:spPr bwMode="auto">
            <a:xfrm>
              <a:off x="8237" y="7435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3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grpSp>
          <p:nvGrpSpPr>
            <p:cNvPr id="138328" name="Group 88"/>
            <p:cNvGrpSpPr>
              <a:grpSpLocks/>
            </p:cNvGrpSpPr>
            <p:nvPr/>
          </p:nvGrpSpPr>
          <p:grpSpPr bwMode="auto">
            <a:xfrm>
              <a:off x="8338" y="7858"/>
              <a:ext cx="607" cy="547"/>
              <a:chOff x="3272" y="3441"/>
              <a:chExt cx="607" cy="551"/>
            </a:xfrm>
          </p:grpSpPr>
          <p:sp>
            <p:nvSpPr>
              <p:cNvPr id="138329" name="Oval 89"/>
              <p:cNvSpPr>
                <a:spLocks noChangeArrowheads="1"/>
              </p:cNvSpPr>
              <p:nvPr/>
            </p:nvSpPr>
            <p:spPr bwMode="auto">
              <a:xfrm>
                <a:off x="3272" y="3441"/>
                <a:ext cx="572" cy="55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138330" name="Text Box 90"/>
              <p:cNvSpPr txBox="1">
                <a:spLocks noChangeArrowheads="1"/>
              </p:cNvSpPr>
              <p:nvPr/>
            </p:nvSpPr>
            <p:spPr bwMode="auto">
              <a:xfrm>
                <a:off x="3318" y="3489"/>
                <a:ext cx="561" cy="42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х</a:t>
                </a:r>
                <a:r>
                  <a: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5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cxnSp>
          <p:nvCxnSpPr>
            <p:cNvPr id="138331" name="AutoShape 91"/>
            <p:cNvCxnSpPr>
              <a:cxnSpLocks noChangeShapeType="1"/>
            </p:cNvCxnSpPr>
            <p:nvPr/>
          </p:nvCxnSpPr>
          <p:spPr bwMode="auto">
            <a:xfrm>
              <a:off x="7961" y="7453"/>
              <a:ext cx="672" cy="42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38332" name="AutoShape 92"/>
            <p:cNvCxnSpPr>
              <a:cxnSpLocks noChangeShapeType="1"/>
            </p:cNvCxnSpPr>
            <p:nvPr/>
          </p:nvCxnSpPr>
          <p:spPr bwMode="auto">
            <a:xfrm>
              <a:off x="6016" y="8437"/>
              <a:ext cx="672" cy="42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38333" name="AutoShape 93"/>
            <p:cNvCxnSpPr>
              <a:cxnSpLocks noChangeShapeType="1"/>
            </p:cNvCxnSpPr>
            <p:nvPr/>
          </p:nvCxnSpPr>
          <p:spPr bwMode="auto">
            <a:xfrm>
              <a:off x="7331" y="8413"/>
              <a:ext cx="672" cy="42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38334" name="AutoShape 94"/>
            <p:cNvCxnSpPr>
              <a:cxnSpLocks noChangeShapeType="1"/>
              <a:endCxn id="138346" idx="0"/>
            </p:cNvCxnSpPr>
            <p:nvPr/>
          </p:nvCxnSpPr>
          <p:spPr bwMode="auto">
            <a:xfrm flipH="1">
              <a:off x="7994" y="8385"/>
              <a:ext cx="640" cy="45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38335" name="AutoShape 95"/>
            <p:cNvCxnSpPr>
              <a:cxnSpLocks noChangeShapeType="1"/>
            </p:cNvCxnSpPr>
            <p:nvPr/>
          </p:nvCxnSpPr>
          <p:spPr bwMode="auto">
            <a:xfrm flipH="1">
              <a:off x="6663" y="8425"/>
              <a:ext cx="661" cy="419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sp>
          <p:nvSpPr>
            <p:cNvPr id="138336" name="Text Box 96"/>
            <p:cNvSpPr txBox="1">
              <a:spLocks noChangeArrowheads="1"/>
            </p:cNvSpPr>
            <p:nvPr/>
          </p:nvSpPr>
          <p:spPr bwMode="auto">
            <a:xfrm>
              <a:off x="8177" y="8510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7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38337" name="Text Box 97"/>
            <p:cNvSpPr txBox="1">
              <a:spLocks noChangeArrowheads="1"/>
            </p:cNvSpPr>
            <p:nvPr/>
          </p:nvSpPr>
          <p:spPr bwMode="auto">
            <a:xfrm>
              <a:off x="5996" y="8511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6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38338" name="Text Box 98"/>
            <p:cNvSpPr txBox="1">
              <a:spLocks noChangeArrowheads="1"/>
            </p:cNvSpPr>
            <p:nvPr/>
          </p:nvSpPr>
          <p:spPr bwMode="auto">
            <a:xfrm>
              <a:off x="7493" y="8294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6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38339" name="Text Box 99"/>
            <p:cNvSpPr txBox="1">
              <a:spLocks noChangeArrowheads="1"/>
            </p:cNvSpPr>
            <p:nvPr/>
          </p:nvSpPr>
          <p:spPr bwMode="auto">
            <a:xfrm>
              <a:off x="6726" y="8321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1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grpSp>
          <p:nvGrpSpPr>
            <p:cNvPr id="138340" name="Group 100"/>
            <p:cNvGrpSpPr>
              <a:grpSpLocks/>
            </p:cNvGrpSpPr>
            <p:nvPr/>
          </p:nvGrpSpPr>
          <p:grpSpPr bwMode="auto">
            <a:xfrm>
              <a:off x="5730" y="6876"/>
              <a:ext cx="2585" cy="2509"/>
              <a:chOff x="5730" y="6876"/>
              <a:chExt cx="2585" cy="2509"/>
            </a:xfrm>
          </p:grpSpPr>
          <p:grpSp>
            <p:nvGrpSpPr>
              <p:cNvPr id="138341" name="Group 101"/>
              <p:cNvGrpSpPr>
                <a:grpSpLocks/>
              </p:cNvGrpSpPr>
              <p:nvPr/>
            </p:nvGrpSpPr>
            <p:grpSpPr bwMode="auto">
              <a:xfrm>
                <a:off x="6410" y="8806"/>
                <a:ext cx="1905" cy="579"/>
                <a:chOff x="6400" y="6826"/>
                <a:chExt cx="1905" cy="579"/>
              </a:xfrm>
            </p:grpSpPr>
            <p:grpSp>
              <p:nvGrpSpPr>
                <p:cNvPr id="138342" name="Group 102"/>
                <p:cNvGrpSpPr>
                  <a:grpSpLocks/>
                </p:cNvGrpSpPr>
                <p:nvPr/>
              </p:nvGrpSpPr>
              <p:grpSpPr bwMode="auto">
                <a:xfrm>
                  <a:off x="6400" y="6850"/>
                  <a:ext cx="609" cy="547"/>
                  <a:chOff x="3272" y="3441"/>
                  <a:chExt cx="607" cy="551"/>
                </a:xfrm>
              </p:grpSpPr>
              <p:sp>
                <p:nvSpPr>
                  <p:cNvPr id="138343" name="Oval 103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138344" name="Text Box 10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6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138345" name="Group 105"/>
                <p:cNvGrpSpPr>
                  <a:grpSpLocks/>
                </p:cNvGrpSpPr>
                <p:nvPr/>
              </p:nvGrpSpPr>
              <p:grpSpPr bwMode="auto">
                <a:xfrm>
                  <a:off x="7698" y="6858"/>
                  <a:ext cx="607" cy="547"/>
                  <a:chOff x="3272" y="3441"/>
                  <a:chExt cx="607" cy="551"/>
                </a:xfrm>
              </p:grpSpPr>
              <p:sp>
                <p:nvSpPr>
                  <p:cNvPr id="138346" name="Oval 106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138347" name="Text Box 10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7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cxnSp>
              <p:nvCxnSpPr>
                <p:cNvPr id="138348" name="AutoShape 108"/>
                <p:cNvCxnSpPr>
                  <a:cxnSpLocks noChangeShapeType="1"/>
                  <a:stCxn id="138346" idx="2"/>
                </p:cNvCxnSpPr>
                <p:nvPr/>
              </p:nvCxnSpPr>
              <p:spPr bwMode="auto">
                <a:xfrm flipH="1">
                  <a:off x="6974" y="7132"/>
                  <a:ext cx="724" cy="20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</p:cxnSp>
            <p:sp>
              <p:nvSpPr>
                <p:cNvPr id="138349" name="Text Box 109"/>
                <p:cNvSpPr txBox="1">
                  <a:spLocks noChangeArrowheads="1"/>
                </p:cNvSpPr>
                <p:nvPr/>
              </p:nvSpPr>
              <p:spPr bwMode="auto">
                <a:xfrm>
                  <a:off x="7140" y="6826"/>
                  <a:ext cx="466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6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</p:grpSp>
          <p:grpSp>
            <p:nvGrpSpPr>
              <p:cNvPr id="138350" name="Group 110"/>
              <p:cNvGrpSpPr>
                <a:grpSpLocks/>
              </p:cNvGrpSpPr>
              <p:nvPr/>
            </p:nvGrpSpPr>
            <p:grpSpPr bwMode="auto">
              <a:xfrm>
                <a:off x="5730" y="6876"/>
                <a:ext cx="2575" cy="1972"/>
                <a:chOff x="5730" y="6876"/>
                <a:chExt cx="2575" cy="1972"/>
              </a:xfrm>
            </p:grpSpPr>
            <p:grpSp>
              <p:nvGrpSpPr>
                <p:cNvPr id="138351" name="Group 111"/>
                <p:cNvGrpSpPr>
                  <a:grpSpLocks/>
                </p:cNvGrpSpPr>
                <p:nvPr/>
              </p:nvGrpSpPr>
              <p:grpSpPr bwMode="auto">
                <a:xfrm>
                  <a:off x="7037" y="7874"/>
                  <a:ext cx="607" cy="547"/>
                  <a:chOff x="3272" y="3441"/>
                  <a:chExt cx="607" cy="551"/>
                </a:xfrm>
              </p:grpSpPr>
              <p:sp>
                <p:nvSpPr>
                  <p:cNvPr id="138352" name="Oval 112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138353" name="Text Box 11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4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138354" name="Group 114"/>
                <p:cNvGrpSpPr>
                  <a:grpSpLocks/>
                </p:cNvGrpSpPr>
                <p:nvPr/>
              </p:nvGrpSpPr>
              <p:grpSpPr bwMode="auto">
                <a:xfrm>
                  <a:off x="5730" y="7890"/>
                  <a:ext cx="607" cy="547"/>
                  <a:chOff x="3272" y="3441"/>
                  <a:chExt cx="607" cy="551"/>
                </a:xfrm>
              </p:grpSpPr>
              <p:sp>
                <p:nvSpPr>
                  <p:cNvPr id="138355" name="Oval 115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138356" name="Text Box 11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3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138357" name="Group 117"/>
                <p:cNvGrpSpPr>
                  <a:grpSpLocks/>
                </p:cNvGrpSpPr>
                <p:nvPr/>
              </p:nvGrpSpPr>
              <p:grpSpPr bwMode="auto">
                <a:xfrm>
                  <a:off x="6400" y="6876"/>
                  <a:ext cx="1905" cy="579"/>
                  <a:chOff x="6400" y="6826"/>
                  <a:chExt cx="1905" cy="579"/>
                </a:xfrm>
              </p:grpSpPr>
              <p:grpSp>
                <p:nvGrpSpPr>
                  <p:cNvPr id="138358" name="Group 118"/>
                  <p:cNvGrpSpPr>
                    <a:grpSpLocks/>
                  </p:cNvGrpSpPr>
                  <p:nvPr/>
                </p:nvGrpSpPr>
                <p:grpSpPr bwMode="auto">
                  <a:xfrm>
                    <a:off x="6400" y="6850"/>
                    <a:ext cx="609" cy="547"/>
                    <a:chOff x="3272" y="3441"/>
                    <a:chExt cx="607" cy="551"/>
                  </a:xfrm>
                </p:grpSpPr>
                <p:sp>
                  <p:nvSpPr>
                    <p:cNvPr id="138359" name="Oval 11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72" y="3441"/>
                      <a:ext cx="572" cy="551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ru-RU" sz="2400"/>
                    </a:p>
                  </p:txBody>
                </p:sp>
                <p:sp>
                  <p:nvSpPr>
                    <p:cNvPr id="138360" name="Text Box 120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318" y="3489"/>
                      <a:ext cx="561" cy="424"/>
                    </a:xfrm>
                    <a:prstGeom prst="rect">
                      <a:avLst/>
                    </a:prstGeom>
                    <a:solidFill>
                      <a:srgbClr val="FFFFFF">
                        <a:alpha val="0"/>
                      </a:srgbClr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2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х</a:t>
                      </a:r>
                      <a:r>
                        <a:rPr kumimoji="0" lang="ru-RU" sz="24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  <a:endParaRPr kumimoji="0" lang="ru-RU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138361" name="Group 121"/>
                  <p:cNvGrpSpPr>
                    <a:grpSpLocks/>
                  </p:cNvGrpSpPr>
                  <p:nvPr/>
                </p:nvGrpSpPr>
                <p:grpSpPr bwMode="auto">
                  <a:xfrm>
                    <a:off x="7698" y="6858"/>
                    <a:ext cx="607" cy="547"/>
                    <a:chOff x="3272" y="3441"/>
                    <a:chExt cx="607" cy="551"/>
                  </a:xfrm>
                </p:grpSpPr>
                <p:sp>
                  <p:nvSpPr>
                    <p:cNvPr id="138362" name="Oval 12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72" y="3441"/>
                      <a:ext cx="572" cy="551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ru-RU" sz="2400"/>
                    </a:p>
                  </p:txBody>
                </p:sp>
                <p:sp>
                  <p:nvSpPr>
                    <p:cNvPr id="138363" name="Text Box 123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318" y="3489"/>
                      <a:ext cx="561" cy="424"/>
                    </a:xfrm>
                    <a:prstGeom prst="rect">
                      <a:avLst/>
                    </a:prstGeom>
                    <a:solidFill>
                      <a:srgbClr val="FFFFFF">
                        <a:alpha val="0"/>
                      </a:srgbClr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2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х</a:t>
                      </a:r>
                      <a:r>
                        <a:rPr kumimoji="0" lang="ru-RU" sz="24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  <a:endParaRPr kumimoji="0" lang="ru-RU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p:txBody>
                </p:sp>
              </p:grpSp>
              <p:cxnSp>
                <p:nvCxnSpPr>
                  <p:cNvPr id="138364" name="AutoShape 124"/>
                  <p:cNvCxnSpPr>
                    <a:cxnSpLocks noChangeShapeType="1"/>
                    <a:stCxn id="138362" idx="2"/>
                  </p:cNvCxnSpPr>
                  <p:nvPr/>
                </p:nvCxnSpPr>
                <p:spPr bwMode="auto">
                  <a:xfrm flipH="1">
                    <a:off x="6974" y="7132"/>
                    <a:ext cx="724" cy="20"/>
                  </a:xfrm>
                  <a:prstGeom prst="straightConnector1">
                    <a:avLst/>
                  </a:prstGeom>
                  <a:noFill/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</p:cxnSp>
              <p:sp>
                <p:nvSpPr>
                  <p:cNvPr id="138365" name="Text Box 12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7140" y="6826"/>
                    <a:ext cx="466" cy="50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2</a:t>
                    </a:r>
                    <a:endParaRPr kumimoji="0" lang="ru-RU" sz="2400" b="1" i="1" u="none" strike="noStrike" cap="none" normalizeH="0" baseline="-2500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endParaRPr>
                  </a:p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sp>
              <p:nvSpPr>
                <p:cNvPr id="138366" name="Text Box 126"/>
                <p:cNvSpPr txBox="1">
                  <a:spLocks noChangeArrowheads="1"/>
                </p:cNvSpPr>
                <p:nvPr/>
              </p:nvSpPr>
              <p:spPr bwMode="auto">
                <a:xfrm>
                  <a:off x="6043" y="7344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4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  <p:cxnSp>
              <p:nvCxnSpPr>
                <p:cNvPr id="138367" name="AutoShape 127"/>
                <p:cNvCxnSpPr>
                  <a:cxnSpLocks noChangeShapeType="1"/>
                </p:cNvCxnSpPr>
                <p:nvPr/>
              </p:nvCxnSpPr>
              <p:spPr bwMode="auto">
                <a:xfrm>
                  <a:off x="6674" y="7447"/>
                  <a:ext cx="1" cy="1401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</p:cxnSp>
            <p:sp>
              <p:nvSpPr>
                <p:cNvPr id="138368" name="Text Box 128"/>
                <p:cNvSpPr txBox="1">
                  <a:spLocks noChangeArrowheads="1"/>
                </p:cNvSpPr>
                <p:nvPr/>
              </p:nvSpPr>
              <p:spPr bwMode="auto">
                <a:xfrm>
                  <a:off x="6357" y="7890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5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  <p:sp>
              <p:nvSpPr>
                <p:cNvPr id="138369" name="Text Box 129"/>
                <p:cNvSpPr txBox="1">
                  <a:spLocks noChangeArrowheads="1"/>
                </p:cNvSpPr>
                <p:nvPr/>
              </p:nvSpPr>
              <p:spPr bwMode="auto">
                <a:xfrm>
                  <a:off x="6785" y="7360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7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2000"/>
                                        <p:tgtEl>
                                          <p:spTgt spid="138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88259" y="228600"/>
            <a:ext cx="8619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Составим матрицу смежности:</a:t>
            </a:r>
            <a:endParaRPr lang="ru-RU" sz="2400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/>
        </p:nvGraphicFramePr>
        <p:xfrm>
          <a:off x="932329" y="886012"/>
          <a:ext cx="6096000" cy="365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ru-RU" sz="24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2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3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4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5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7</a:t>
                      </a:r>
                      <a:endParaRPr lang="ru-RU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2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4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7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5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2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2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3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8</a:t>
                      </a:r>
                      <a:endParaRPr lang="ru-RU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3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4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4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7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5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3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7</a:t>
                      </a:r>
                      <a:endParaRPr lang="ru-RU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5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1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2400" i="1" dirty="0" smtClean="0"/>
                        <a:t>х</a:t>
                      </a:r>
                      <a:r>
                        <a:rPr lang="ru-RU" sz="2400" i="1" baseline="-25000" dirty="0" smtClean="0"/>
                        <a:t>7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8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7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6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0</a:t>
                      </a:r>
                      <a:endParaRPr lang="ru-RU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-73959" y="4739359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В начале процесса выбираем произвольную вершину, например,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</a:t>
            </a:r>
            <a:r>
              <a:rPr lang="ru-RU" sz="2400" dirty="0" smtClean="0"/>
              <a:t>. Выбираем вершины, непосредственно связанные с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</a:t>
            </a:r>
            <a:r>
              <a:rPr lang="ru-RU" sz="2400" dirty="0" smtClean="0"/>
              <a:t> </a:t>
            </a:r>
            <a:r>
              <a:rPr lang="ru-RU" sz="2400" dirty="0" smtClean="0"/>
              <a:t>.</a:t>
            </a:r>
          </a:p>
          <a:p>
            <a:r>
              <a:rPr lang="ru-RU" sz="2400" dirty="0" smtClean="0"/>
              <a:t>Это вершины </a:t>
            </a:r>
            <a:r>
              <a:rPr lang="ru-RU" sz="2400" i="1" dirty="0" smtClean="0"/>
              <a:t>Гх</a:t>
            </a:r>
            <a:r>
              <a:rPr lang="ru-RU" sz="2400" i="1" baseline="-25000" dirty="0" smtClean="0"/>
              <a:t>1</a:t>
            </a:r>
            <a:r>
              <a:rPr lang="ru-RU" sz="2400" dirty="0" smtClean="0"/>
              <a:t>= </a:t>
            </a:r>
            <a:r>
              <a:rPr lang="en-US" sz="2400" dirty="0" smtClean="0"/>
              <a:t>{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2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3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4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6</a:t>
            </a:r>
            <a:r>
              <a:rPr lang="en-US" sz="2400" dirty="0" smtClean="0"/>
              <a:t>}</a:t>
            </a:r>
            <a:r>
              <a:rPr lang="ru-RU" sz="2400" dirty="0" smtClean="0"/>
              <a:t>. Ближайшая к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</a:t>
            </a:r>
            <a:r>
              <a:rPr lang="ru-RU" sz="2400" dirty="0" smtClean="0"/>
              <a:t> -</a:t>
            </a:r>
            <a:r>
              <a:rPr lang="en-US" sz="2400" dirty="0" smtClean="0"/>
              <a:t>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</a:t>
            </a:r>
            <a:r>
              <a:rPr lang="ru-RU" sz="2400" dirty="0" smtClean="0"/>
              <a:t>. Соединяем их.</a:t>
            </a:r>
            <a:endParaRPr lang="ru-RU" sz="24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/>
          <a:srcRect l="64952" t="12543" r="23320" b="81011"/>
          <a:stretch/>
        </p:blipFill>
        <p:spPr>
          <a:xfrm>
            <a:off x="3528976" y="5939688"/>
            <a:ext cx="193813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85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Прямоугольник 41"/>
          <p:cNvSpPr/>
          <p:nvPr/>
        </p:nvSpPr>
        <p:spPr>
          <a:xfrm>
            <a:off x="152399" y="75937"/>
            <a:ext cx="89916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Получили ядро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</a:t>
            </a:r>
            <a:r>
              <a:rPr lang="ru-RU" sz="2400" dirty="0" smtClean="0"/>
              <a:t>= </a:t>
            </a:r>
            <a:r>
              <a:rPr lang="en-US" sz="2400" dirty="0" smtClean="0"/>
              <a:t>{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</a:t>
            </a:r>
            <a:r>
              <a:rPr lang="en-US" sz="2400" dirty="0" smtClean="0"/>
              <a:t>}</a:t>
            </a:r>
            <a:r>
              <a:rPr lang="ru-RU" sz="2400" dirty="0" smtClean="0"/>
              <a:t>.</a:t>
            </a:r>
            <a:r>
              <a:rPr lang="en-US" sz="2400" dirty="0" smtClean="0"/>
              <a:t> </a:t>
            </a:r>
            <a:r>
              <a:rPr lang="ru-RU" sz="2400" dirty="0" smtClean="0"/>
              <a:t>Выбираем вершины, смежные с ядром.</a:t>
            </a:r>
          </a:p>
          <a:p>
            <a:r>
              <a:rPr lang="ru-RU" sz="2400" dirty="0" smtClean="0"/>
              <a:t>Это вершины </a:t>
            </a:r>
            <a:r>
              <a:rPr lang="ru-RU" sz="2400" i="1" dirty="0" smtClean="0"/>
              <a:t>ГХ</a:t>
            </a:r>
            <a:r>
              <a:rPr lang="ru-RU" sz="2400" i="1" baseline="-25000" dirty="0" smtClean="0"/>
              <a:t>1</a:t>
            </a:r>
            <a:r>
              <a:rPr lang="ru-RU" sz="2400" dirty="0" smtClean="0"/>
              <a:t>= </a:t>
            </a:r>
            <a:r>
              <a:rPr lang="en-US" sz="2400" dirty="0" smtClean="0"/>
              <a:t>{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3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4</a:t>
            </a:r>
            <a:r>
              <a:rPr lang="en-US" sz="2400" dirty="0" smtClean="0"/>
              <a:t>,</a:t>
            </a:r>
            <a:r>
              <a:rPr lang="ru-RU" sz="2400" i="1" dirty="0" smtClean="0"/>
              <a:t> х</a:t>
            </a:r>
            <a:r>
              <a:rPr lang="ru-RU" sz="2400" i="1" baseline="-25000" dirty="0" smtClean="0"/>
              <a:t>5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6</a:t>
            </a:r>
            <a:r>
              <a:rPr lang="ru-RU" sz="2400" dirty="0" smtClean="0"/>
              <a:t>,</a:t>
            </a:r>
            <a:r>
              <a:rPr lang="ru-RU" sz="2400" i="1" dirty="0" smtClean="0"/>
              <a:t> х</a:t>
            </a:r>
            <a:r>
              <a:rPr lang="ru-RU" sz="2400" i="1" baseline="-25000" dirty="0" smtClean="0"/>
              <a:t>7</a:t>
            </a:r>
            <a:r>
              <a:rPr lang="en-US" sz="2400" dirty="0" smtClean="0"/>
              <a:t>}</a:t>
            </a:r>
            <a:r>
              <a:rPr lang="ru-RU" sz="2400" dirty="0" smtClean="0"/>
              <a:t>. Ближайшая к ядру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5</a:t>
            </a:r>
            <a:r>
              <a:rPr lang="ru-RU" sz="2400" dirty="0" smtClean="0"/>
              <a:t>. Подсоединяем ее кратчайшим ребром.</a:t>
            </a:r>
            <a:endParaRPr lang="ru-RU" sz="2400" dirty="0"/>
          </a:p>
        </p:txBody>
      </p:sp>
      <p:pic>
        <p:nvPicPr>
          <p:cNvPr id="78" name="Рисунок 77"/>
          <p:cNvPicPr>
            <a:picLocks noChangeAspect="1"/>
          </p:cNvPicPr>
          <p:nvPr/>
        </p:nvPicPr>
        <p:blipFill rotWithShape="1">
          <a:blip r:embed="rId2"/>
          <a:srcRect l="67017" t="14316" r="16842" b="73778"/>
          <a:stretch/>
        </p:blipFill>
        <p:spPr>
          <a:xfrm>
            <a:off x="3141225" y="1232980"/>
            <a:ext cx="2999874" cy="1645022"/>
          </a:xfrm>
          <a:prstGeom prst="rect">
            <a:avLst/>
          </a:prstGeom>
        </p:spPr>
      </p:pic>
      <p:sp>
        <p:nvSpPr>
          <p:cNvPr id="79" name="Прямоугольник 78"/>
          <p:cNvSpPr/>
          <p:nvPr/>
        </p:nvSpPr>
        <p:spPr>
          <a:xfrm>
            <a:off x="152399" y="2750494"/>
            <a:ext cx="87725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Расширяем ядро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</a:t>
            </a:r>
            <a:r>
              <a:rPr lang="ru-RU" sz="2400" dirty="0" smtClean="0"/>
              <a:t>= </a:t>
            </a:r>
            <a:r>
              <a:rPr lang="en-US" sz="2400" dirty="0" smtClean="0"/>
              <a:t>{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 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5</a:t>
            </a:r>
            <a:r>
              <a:rPr lang="en-US" sz="2400" dirty="0" smtClean="0"/>
              <a:t>}</a:t>
            </a:r>
            <a:r>
              <a:rPr lang="ru-RU" sz="2400" dirty="0" smtClean="0"/>
              <a:t>.</a:t>
            </a:r>
            <a:r>
              <a:rPr lang="en-US" sz="2400" dirty="0" smtClean="0"/>
              <a:t> </a:t>
            </a:r>
            <a:r>
              <a:rPr lang="ru-RU" sz="2400" dirty="0" smtClean="0"/>
              <a:t>Выбираем вершины, смежные с ядром. Это вершины </a:t>
            </a:r>
            <a:r>
              <a:rPr lang="ru-RU" sz="2400" i="1" dirty="0" smtClean="0"/>
              <a:t>ГХ</a:t>
            </a:r>
            <a:r>
              <a:rPr lang="ru-RU" sz="2400" i="1" baseline="-25000" dirty="0" smtClean="0"/>
              <a:t>2</a:t>
            </a:r>
            <a:r>
              <a:rPr lang="ru-RU" sz="2400" dirty="0" smtClean="0"/>
              <a:t>= </a:t>
            </a:r>
            <a:r>
              <a:rPr lang="en-US" sz="2400" dirty="0" smtClean="0"/>
              <a:t>{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3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4</a:t>
            </a:r>
            <a:r>
              <a:rPr lang="en-US" sz="2400" dirty="0" smtClean="0"/>
              <a:t>,</a:t>
            </a:r>
            <a:r>
              <a:rPr lang="ru-RU" sz="2400" i="1" dirty="0" smtClean="0"/>
              <a:t> х</a:t>
            </a:r>
            <a:r>
              <a:rPr lang="en-US" sz="2400" i="1" baseline="-25000" dirty="0" smtClean="0"/>
              <a:t>6</a:t>
            </a:r>
            <a:r>
              <a:rPr lang="ru-RU" sz="2400" dirty="0" smtClean="0"/>
              <a:t>,</a:t>
            </a:r>
            <a:r>
              <a:rPr lang="ru-RU" sz="2400" i="1" dirty="0" smtClean="0"/>
              <a:t> х</a:t>
            </a:r>
            <a:r>
              <a:rPr lang="ru-RU" sz="2400" i="1" baseline="-25000" dirty="0" smtClean="0"/>
              <a:t>7</a:t>
            </a:r>
            <a:r>
              <a:rPr lang="en-US" sz="2400" dirty="0" smtClean="0"/>
              <a:t>}</a:t>
            </a:r>
            <a:r>
              <a:rPr lang="ru-RU" sz="2400" dirty="0" smtClean="0"/>
              <a:t>. Ближайшая к ядру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3</a:t>
            </a:r>
            <a:r>
              <a:rPr lang="ru-RU" sz="2400" dirty="0" smtClean="0"/>
              <a:t>. Подсоединяем ее кратчайшим ребром.</a:t>
            </a:r>
            <a:endParaRPr lang="ru-RU" sz="2400" dirty="0"/>
          </a:p>
        </p:txBody>
      </p:sp>
      <p:pic>
        <p:nvPicPr>
          <p:cNvPr id="115" name="Рисунок 114"/>
          <p:cNvPicPr>
            <a:picLocks noChangeAspect="1"/>
          </p:cNvPicPr>
          <p:nvPr/>
        </p:nvPicPr>
        <p:blipFill rotWithShape="1">
          <a:blip r:embed="rId3"/>
          <a:srcRect l="77296" t="12330" r="503" b="72442"/>
          <a:stretch/>
        </p:blipFill>
        <p:spPr>
          <a:xfrm>
            <a:off x="2850759" y="3907163"/>
            <a:ext cx="3375803" cy="1721373"/>
          </a:xfrm>
          <a:prstGeom prst="rect">
            <a:avLst/>
          </a:prstGeom>
        </p:spPr>
      </p:pic>
      <p:sp>
        <p:nvSpPr>
          <p:cNvPr id="116" name="Прямоугольник 115"/>
          <p:cNvSpPr/>
          <p:nvPr/>
        </p:nvSpPr>
        <p:spPr>
          <a:xfrm>
            <a:off x="1" y="5628536"/>
            <a:ext cx="91439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Расширяем ядро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3</a:t>
            </a:r>
            <a:r>
              <a:rPr lang="ru-RU" sz="2400" dirty="0" smtClean="0"/>
              <a:t>= </a:t>
            </a:r>
            <a:r>
              <a:rPr lang="en-US" sz="2400" dirty="0" smtClean="0"/>
              <a:t>{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 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3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5</a:t>
            </a:r>
            <a:r>
              <a:rPr lang="en-US" sz="2400" dirty="0" smtClean="0"/>
              <a:t>}</a:t>
            </a:r>
            <a:r>
              <a:rPr lang="ru-RU" sz="2400" dirty="0" smtClean="0"/>
              <a:t>.</a:t>
            </a:r>
            <a:r>
              <a:rPr lang="en-US" sz="2400" dirty="0" smtClean="0"/>
              <a:t> </a:t>
            </a:r>
            <a:r>
              <a:rPr lang="ru-RU" sz="2400" dirty="0" smtClean="0"/>
              <a:t>Выбираем вершины, смежные с ядром. Это вершины </a:t>
            </a:r>
            <a:r>
              <a:rPr lang="ru-RU" sz="2400" i="1" dirty="0" smtClean="0"/>
              <a:t>ГХ</a:t>
            </a:r>
            <a:r>
              <a:rPr lang="ru-RU" sz="2400" i="1" baseline="-25000" dirty="0" smtClean="0"/>
              <a:t>3</a:t>
            </a:r>
            <a:r>
              <a:rPr lang="ru-RU" sz="2400" dirty="0" smtClean="0"/>
              <a:t>= </a:t>
            </a:r>
            <a:r>
              <a:rPr lang="en-US" sz="2400" dirty="0" smtClean="0"/>
              <a:t>{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4</a:t>
            </a:r>
            <a:r>
              <a:rPr lang="en-US" sz="2400" dirty="0" smtClean="0"/>
              <a:t>,</a:t>
            </a:r>
            <a:r>
              <a:rPr lang="ru-RU" sz="2400" i="1" dirty="0" smtClean="0"/>
              <a:t> х</a:t>
            </a:r>
            <a:r>
              <a:rPr lang="en-US" sz="2400" i="1" baseline="-25000" dirty="0" smtClean="0"/>
              <a:t>6</a:t>
            </a:r>
            <a:r>
              <a:rPr lang="ru-RU" sz="2400" dirty="0" smtClean="0"/>
              <a:t>,</a:t>
            </a:r>
            <a:r>
              <a:rPr lang="ru-RU" sz="2400" i="1" dirty="0" smtClean="0"/>
              <a:t> х</a:t>
            </a:r>
            <a:r>
              <a:rPr lang="ru-RU" sz="2400" i="1" baseline="-25000" dirty="0" smtClean="0"/>
              <a:t>7</a:t>
            </a:r>
            <a:r>
              <a:rPr lang="en-US" sz="2400" dirty="0" smtClean="0"/>
              <a:t>}</a:t>
            </a:r>
            <a:r>
              <a:rPr lang="ru-RU" sz="2400" dirty="0" smtClean="0"/>
              <a:t>. Ближайшая к ядру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</a:t>
            </a:r>
            <a:r>
              <a:rPr lang="ru-RU" sz="2400" dirty="0" smtClean="0"/>
              <a:t>. Подсоединяем ее кратчайшим ребром.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2771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1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 rotWithShape="1">
          <a:blip r:embed="rId2"/>
          <a:srcRect l="64342" t="14422" r="19342" b="68939"/>
          <a:stretch/>
        </p:blipFill>
        <p:spPr>
          <a:xfrm>
            <a:off x="2605839" y="248653"/>
            <a:ext cx="4559969" cy="3456749"/>
          </a:xfrm>
          <a:prstGeom prst="rect">
            <a:avLst/>
          </a:prstGeom>
        </p:spPr>
      </p:pic>
      <p:sp>
        <p:nvSpPr>
          <p:cNvPr id="38" name="Прямоугольник 37"/>
          <p:cNvSpPr/>
          <p:nvPr/>
        </p:nvSpPr>
        <p:spPr>
          <a:xfrm>
            <a:off x="156411" y="3705402"/>
            <a:ext cx="898758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Расширяем ядро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4</a:t>
            </a:r>
            <a:r>
              <a:rPr lang="ru-RU" sz="2400" dirty="0" smtClean="0"/>
              <a:t>= </a:t>
            </a:r>
            <a:r>
              <a:rPr lang="en-US" sz="2400" dirty="0" smtClean="0"/>
              <a:t>{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 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3</a:t>
            </a:r>
            <a:r>
              <a:rPr lang="en-US" sz="2400" dirty="0" smtClean="0"/>
              <a:t>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5</a:t>
            </a:r>
            <a:r>
              <a:rPr lang="en-US" sz="2400" dirty="0" smtClean="0"/>
              <a:t> ,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</a:t>
            </a:r>
            <a:r>
              <a:rPr lang="en-US" sz="2400" dirty="0" smtClean="0"/>
              <a:t>}</a:t>
            </a:r>
            <a:r>
              <a:rPr lang="ru-RU" sz="2400" dirty="0" smtClean="0"/>
              <a:t>.</a:t>
            </a:r>
            <a:r>
              <a:rPr lang="en-US" sz="2400" dirty="0" smtClean="0"/>
              <a:t> </a:t>
            </a:r>
            <a:r>
              <a:rPr lang="ru-RU" sz="2400" dirty="0" smtClean="0"/>
              <a:t>Выбираем вершины, смежные с ядром. Это вершины </a:t>
            </a:r>
            <a:r>
              <a:rPr lang="ru-RU" sz="2400" i="1" dirty="0" smtClean="0"/>
              <a:t>ГХ</a:t>
            </a:r>
            <a:r>
              <a:rPr lang="ru-RU" sz="2400" i="1" baseline="-25000" dirty="0" smtClean="0"/>
              <a:t>4</a:t>
            </a:r>
            <a:r>
              <a:rPr lang="ru-RU" sz="2400" dirty="0" smtClean="0"/>
              <a:t>= </a:t>
            </a:r>
            <a:r>
              <a:rPr lang="en-US" sz="2400" dirty="0" smtClean="0"/>
              <a:t>{</a:t>
            </a:r>
            <a:r>
              <a:rPr lang="ru-RU" sz="2400" i="1" dirty="0" smtClean="0"/>
              <a:t>х</a:t>
            </a:r>
            <a:r>
              <a:rPr lang="en-US" sz="2400" i="1" baseline="-25000" dirty="0" smtClean="0"/>
              <a:t>4</a:t>
            </a:r>
            <a:r>
              <a:rPr lang="en-US" sz="2400" dirty="0" smtClean="0"/>
              <a:t>,</a:t>
            </a:r>
            <a:r>
              <a:rPr lang="ru-RU" sz="2400" i="1" dirty="0" smtClean="0"/>
              <a:t> х</a:t>
            </a:r>
            <a:r>
              <a:rPr lang="ru-RU" sz="2400" i="1" baseline="-25000" dirty="0" smtClean="0"/>
              <a:t>7</a:t>
            </a:r>
            <a:r>
              <a:rPr lang="en-US" sz="2400" dirty="0" smtClean="0"/>
              <a:t>}</a:t>
            </a:r>
            <a:r>
              <a:rPr lang="ru-RU" sz="2400" dirty="0" smtClean="0"/>
              <a:t>. Ближайшая к ядру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4</a:t>
            </a:r>
            <a:r>
              <a:rPr lang="ru-RU" sz="2400" dirty="0" smtClean="0"/>
              <a:t>. Подсоединяем ее кратчайшим ребром.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46887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Рисунок 38"/>
          <p:cNvPicPr>
            <a:picLocks noChangeAspect="1"/>
          </p:cNvPicPr>
          <p:nvPr/>
        </p:nvPicPr>
        <p:blipFill rotWithShape="1">
          <a:blip r:embed="rId2"/>
          <a:srcRect l="76447" t="12829" r="10921" b="72656"/>
          <a:stretch/>
        </p:blipFill>
        <p:spPr>
          <a:xfrm>
            <a:off x="2583485" y="250499"/>
            <a:ext cx="3419400" cy="2920741"/>
          </a:xfrm>
          <a:prstGeom prst="rect">
            <a:avLst/>
          </a:prstGeom>
        </p:spPr>
      </p:pic>
      <p:sp>
        <p:nvSpPr>
          <p:cNvPr id="40" name="Прямоугольник 39"/>
          <p:cNvSpPr/>
          <p:nvPr/>
        </p:nvSpPr>
        <p:spPr>
          <a:xfrm>
            <a:off x="121715" y="3057825"/>
            <a:ext cx="86747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Осталось добавить к дереву всего одну вершину. Кратчайшее ребро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</a:t>
            </a:r>
            <a:r>
              <a:rPr lang="ru-RU" sz="2400" i="1" dirty="0" smtClean="0"/>
              <a:t> х</a:t>
            </a:r>
            <a:r>
              <a:rPr lang="ru-RU" sz="2400" i="1" baseline="-25000" dirty="0" smtClean="0"/>
              <a:t>7</a:t>
            </a:r>
            <a:r>
              <a:rPr lang="ru-RU" sz="2400" dirty="0" smtClean="0"/>
              <a:t>)</a:t>
            </a:r>
            <a:endParaRPr lang="ru-RU" sz="2400" dirty="0"/>
          </a:p>
        </p:txBody>
      </p:sp>
      <p:grpSp>
        <p:nvGrpSpPr>
          <p:cNvPr id="41" name="Group 37"/>
          <p:cNvGrpSpPr>
            <a:grpSpLocks noChangeAspect="1"/>
          </p:cNvGrpSpPr>
          <p:nvPr/>
        </p:nvGrpSpPr>
        <p:grpSpPr bwMode="auto">
          <a:xfrm>
            <a:off x="2623103" y="3714728"/>
            <a:ext cx="3646210" cy="3143272"/>
            <a:chOff x="6207" y="3342"/>
            <a:chExt cx="3394" cy="2767"/>
          </a:xfrm>
        </p:grpSpPr>
        <p:sp>
          <p:nvSpPr>
            <p:cNvPr id="42" name="AutoShape 72"/>
            <p:cNvSpPr>
              <a:spLocks noChangeAspect="1" noChangeArrowheads="1" noTextEdit="1"/>
            </p:cNvSpPr>
            <p:nvPr/>
          </p:nvSpPr>
          <p:spPr bwMode="auto">
            <a:xfrm>
              <a:off x="6207" y="3342"/>
              <a:ext cx="3394" cy="2767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  <p:grpSp>
          <p:nvGrpSpPr>
            <p:cNvPr id="43" name="Group 69"/>
            <p:cNvGrpSpPr>
              <a:grpSpLocks/>
            </p:cNvGrpSpPr>
            <p:nvPr/>
          </p:nvGrpSpPr>
          <p:grpSpPr bwMode="auto">
            <a:xfrm>
              <a:off x="6887" y="5297"/>
              <a:ext cx="609" cy="547"/>
              <a:chOff x="3272" y="3441"/>
              <a:chExt cx="607" cy="551"/>
            </a:xfrm>
          </p:grpSpPr>
          <p:sp>
            <p:nvSpPr>
              <p:cNvPr id="75" name="Oval 71"/>
              <p:cNvSpPr>
                <a:spLocks noChangeArrowheads="1"/>
              </p:cNvSpPr>
              <p:nvPr/>
            </p:nvSpPr>
            <p:spPr bwMode="auto">
              <a:xfrm>
                <a:off x="3272" y="3441"/>
                <a:ext cx="572" cy="55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76" name="Text Box 70"/>
              <p:cNvSpPr txBox="1">
                <a:spLocks noChangeArrowheads="1"/>
              </p:cNvSpPr>
              <p:nvPr/>
            </p:nvSpPr>
            <p:spPr bwMode="auto">
              <a:xfrm>
                <a:off x="3318" y="3489"/>
                <a:ext cx="561" cy="42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х</a:t>
                </a:r>
                <a:r>
                  <a:rPr kumimoji="0" lang="ru-RU" sz="2400" b="1" i="1" u="none" strike="noStrike" cap="none" normalizeH="0" baseline="-30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6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grpSp>
          <p:nvGrpSpPr>
            <p:cNvPr id="44" name="Group 66"/>
            <p:cNvGrpSpPr>
              <a:grpSpLocks/>
            </p:cNvGrpSpPr>
            <p:nvPr/>
          </p:nvGrpSpPr>
          <p:grpSpPr bwMode="auto">
            <a:xfrm>
              <a:off x="8905" y="4334"/>
              <a:ext cx="607" cy="548"/>
              <a:chOff x="3272" y="3441"/>
              <a:chExt cx="607" cy="551"/>
            </a:xfrm>
          </p:grpSpPr>
          <p:sp>
            <p:nvSpPr>
              <p:cNvPr id="73" name="Oval 68"/>
              <p:cNvSpPr>
                <a:spLocks noChangeArrowheads="1"/>
              </p:cNvSpPr>
              <p:nvPr/>
            </p:nvSpPr>
            <p:spPr bwMode="auto">
              <a:xfrm>
                <a:off x="3272" y="3441"/>
                <a:ext cx="572" cy="55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74" name="Text Box 67"/>
              <p:cNvSpPr txBox="1">
                <a:spLocks noChangeArrowheads="1"/>
              </p:cNvSpPr>
              <p:nvPr/>
            </p:nvSpPr>
            <p:spPr bwMode="auto">
              <a:xfrm>
                <a:off x="3318" y="3489"/>
                <a:ext cx="561" cy="42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х</a:t>
                </a:r>
                <a:r>
                  <a:rPr kumimoji="0" lang="ru-RU" sz="2400" b="1" i="1" u="none" strike="noStrike" cap="none" normalizeH="0" baseline="-30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5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sp>
          <p:nvSpPr>
            <p:cNvPr id="45" name="AutoShape 65"/>
            <p:cNvSpPr>
              <a:spLocks noChangeShapeType="1"/>
            </p:cNvSpPr>
            <p:nvPr/>
          </p:nvSpPr>
          <p:spPr bwMode="auto">
            <a:xfrm>
              <a:off x="8518" y="3919"/>
              <a:ext cx="672" cy="421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  <p:sp>
          <p:nvSpPr>
            <p:cNvPr id="46" name="Text Box 64"/>
            <p:cNvSpPr txBox="1">
              <a:spLocks noChangeArrowheads="1"/>
            </p:cNvSpPr>
            <p:nvPr/>
          </p:nvSpPr>
          <p:spPr bwMode="auto">
            <a:xfrm>
              <a:off x="8751" y="3810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Calibri" pitchFamily="34" charset="0"/>
                  <a:cs typeface="Times New Roman" pitchFamily="18" charset="0"/>
                </a:rPr>
                <a:t>3</a:t>
              </a: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47" name="AutoShape 63"/>
            <p:cNvSpPr>
              <a:spLocks noChangeShapeType="1"/>
            </p:cNvSpPr>
            <p:nvPr/>
          </p:nvSpPr>
          <p:spPr bwMode="auto">
            <a:xfrm>
              <a:off x="7444" y="5544"/>
              <a:ext cx="844" cy="1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  <p:grpSp>
          <p:nvGrpSpPr>
            <p:cNvPr id="48" name="Group 60"/>
            <p:cNvGrpSpPr>
              <a:grpSpLocks/>
            </p:cNvGrpSpPr>
            <p:nvPr/>
          </p:nvGrpSpPr>
          <p:grpSpPr bwMode="auto">
            <a:xfrm>
              <a:off x="8281" y="5247"/>
              <a:ext cx="607" cy="547"/>
              <a:chOff x="3272" y="3441"/>
              <a:chExt cx="607" cy="551"/>
            </a:xfrm>
          </p:grpSpPr>
          <p:sp>
            <p:nvSpPr>
              <p:cNvPr id="71" name="Oval 62"/>
              <p:cNvSpPr>
                <a:spLocks noChangeArrowheads="1"/>
              </p:cNvSpPr>
              <p:nvPr/>
            </p:nvSpPr>
            <p:spPr bwMode="auto">
              <a:xfrm>
                <a:off x="3272" y="3441"/>
                <a:ext cx="572" cy="55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72" name="Text Box 61"/>
              <p:cNvSpPr txBox="1">
                <a:spLocks noChangeArrowheads="1"/>
              </p:cNvSpPr>
              <p:nvPr/>
            </p:nvSpPr>
            <p:spPr bwMode="auto">
              <a:xfrm>
                <a:off x="3318" y="3489"/>
                <a:ext cx="561" cy="42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х</a:t>
                </a:r>
                <a:r>
                  <a:rPr kumimoji="0" lang="ru-RU" sz="2400" b="1" i="1" u="none" strike="noStrike" cap="none" normalizeH="0" baseline="-30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7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sp>
          <p:nvSpPr>
            <p:cNvPr id="49" name="Text Box 59"/>
            <p:cNvSpPr txBox="1">
              <a:spLocks noChangeArrowheads="1"/>
            </p:cNvSpPr>
            <p:nvPr/>
          </p:nvSpPr>
          <p:spPr bwMode="auto">
            <a:xfrm>
              <a:off x="7197" y="4815"/>
              <a:ext cx="420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Calibri" pitchFamily="34" charset="0"/>
                  <a:cs typeface="Times New Roman" pitchFamily="18" charset="0"/>
                </a:rPr>
                <a:t>1</a:t>
              </a: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50" name="Text Box 58"/>
            <p:cNvSpPr txBox="1">
              <a:spLocks noChangeArrowheads="1"/>
            </p:cNvSpPr>
            <p:nvPr/>
          </p:nvSpPr>
          <p:spPr bwMode="auto">
            <a:xfrm>
              <a:off x="7637" y="5201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Calibri" pitchFamily="34" charset="0"/>
                  <a:cs typeface="Times New Roman" pitchFamily="18" charset="0"/>
                </a:rPr>
                <a:t>6</a:t>
              </a:r>
              <a:endParaRPr kumimoji="0" 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grpSp>
          <p:nvGrpSpPr>
            <p:cNvPr id="51" name="Group 55"/>
            <p:cNvGrpSpPr>
              <a:grpSpLocks/>
            </p:cNvGrpSpPr>
            <p:nvPr/>
          </p:nvGrpSpPr>
          <p:grpSpPr bwMode="auto">
            <a:xfrm>
              <a:off x="7514" y="4340"/>
              <a:ext cx="607" cy="548"/>
              <a:chOff x="3272" y="3441"/>
              <a:chExt cx="607" cy="551"/>
            </a:xfrm>
          </p:grpSpPr>
          <p:sp>
            <p:nvSpPr>
              <p:cNvPr id="69" name="Oval 57"/>
              <p:cNvSpPr>
                <a:spLocks noChangeArrowheads="1"/>
              </p:cNvSpPr>
              <p:nvPr/>
            </p:nvSpPr>
            <p:spPr bwMode="auto">
              <a:xfrm>
                <a:off x="3272" y="3441"/>
                <a:ext cx="572" cy="55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70" name="Text Box 56"/>
              <p:cNvSpPr txBox="1">
                <a:spLocks noChangeArrowheads="1"/>
              </p:cNvSpPr>
              <p:nvPr/>
            </p:nvSpPr>
            <p:spPr bwMode="auto">
              <a:xfrm>
                <a:off x="3318" y="3489"/>
                <a:ext cx="561" cy="42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х</a:t>
                </a:r>
                <a:r>
                  <a:rPr kumimoji="0" lang="ru-RU" sz="2400" b="1" i="1" u="none" strike="noStrike" cap="none" normalizeH="0" baseline="-30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4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grpSp>
          <p:nvGrpSpPr>
            <p:cNvPr id="52" name="Group 52"/>
            <p:cNvGrpSpPr>
              <a:grpSpLocks/>
            </p:cNvGrpSpPr>
            <p:nvPr/>
          </p:nvGrpSpPr>
          <p:grpSpPr bwMode="auto">
            <a:xfrm>
              <a:off x="6207" y="4356"/>
              <a:ext cx="607" cy="548"/>
              <a:chOff x="3272" y="3441"/>
              <a:chExt cx="607" cy="551"/>
            </a:xfrm>
          </p:grpSpPr>
          <p:sp>
            <p:nvSpPr>
              <p:cNvPr id="67" name="Oval 54"/>
              <p:cNvSpPr>
                <a:spLocks noChangeArrowheads="1"/>
              </p:cNvSpPr>
              <p:nvPr/>
            </p:nvSpPr>
            <p:spPr bwMode="auto">
              <a:xfrm>
                <a:off x="3272" y="3441"/>
                <a:ext cx="572" cy="55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68" name="Text Box 53"/>
              <p:cNvSpPr txBox="1">
                <a:spLocks noChangeArrowheads="1"/>
              </p:cNvSpPr>
              <p:nvPr/>
            </p:nvSpPr>
            <p:spPr bwMode="auto">
              <a:xfrm>
                <a:off x="3318" y="3489"/>
                <a:ext cx="561" cy="42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х</a:t>
                </a:r>
                <a:r>
                  <a:rPr kumimoji="0" lang="ru-RU" sz="2400" b="1" i="1" u="none" strike="noStrike" cap="none" normalizeH="0" baseline="-30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3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grpSp>
          <p:nvGrpSpPr>
            <p:cNvPr id="53" name="Group 43"/>
            <p:cNvGrpSpPr>
              <a:grpSpLocks/>
            </p:cNvGrpSpPr>
            <p:nvPr/>
          </p:nvGrpSpPr>
          <p:grpSpPr bwMode="auto">
            <a:xfrm>
              <a:off x="6877" y="3342"/>
              <a:ext cx="1905" cy="579"/>
              <a:chOff x="6400" y="6826"/>
              <a:chExt cx="1905" cy="579"/>
            </a:xfrm>
          </p:grpSpPr>
          <p:grpSp>
            <p:nvGrpSpPr>
              <p:cNvPr id="59" name="Group 49"/>
              <p:cNvGrpSpPr>
                <a:grpSpLocks/>
              </p:cNvGrpSpPr>
              <p:nvPr/>
            </p:nvGrpSpPr>
            <p:grpSpPr bwMode="auto">
              <a:xfrm>
                <a:off x="6400" y="6850"/>
                <a:ext cx="609" cy="547"/>
                <a:chOff x="3272" y="3441"/>
                <a:chExt cx="607" cy="551"/>
              </a:xfrm>
            </p:grpSpPr>
            <p:sp>
              <p:nvSpPr>
                <p:cNvPr id="65" name="Oval 51"/>
                <p:cNvSpPr>
                  <a:spLocks noChangeArrowheads="1"/>
                </p:cNvSpPr>
                <p:nvPr/>
              </p:nvSpPr>
              <p:spPr bwMode="auto">
                <a:xfrm>
                  <a:off x="3272" y="3441"/>
                  <a:ext cx="572" cy="551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ru-RU" sz="2400"/>
                </a:p>
              </p:txBody>
            </p:sp>
            <p:sp>
              <p:nvSpPr>
                <p:cNvPr id="66" name="Text Box 50"/>
                <p:cNvSpPr txBox="1">
                  <a:spLocks noChangeArrowheads="1"/>
                </p:cNvSpPr>
                <p:nvPr/>
              </p:nvSpPr>
              <p:spPr bwMode="auto">
                <a:xfrm>
                  <a:off x="3318" y="3489"/>
                  <a:ext cx="561" cy="42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  <a:ea typeface="Calibri" pitchFamily="34" charset="0"/>
                      <a:cs typeface="Times New Roman" pitchFamily="18" charset="0"/>
                    </a:rPr>
                    <a:t>х</a:t>
                  </a:r>
                  <a:r>
                    <a:rPr kumimoji="0" lang="ru-RU" sz="2400" b="1" i="1" u="none" strike="noStrike" cap="none" normalizeH="0" baseline="-3000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  <a:ea typeface="Calibri" pitchFamily="34" charset="0"/>
                      <a:cs typeface="Times New Roman" pitchFamily="18" charset="0"/>
                    </a:rPr>
                    <a:t>1</a:t>
                  </a: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</p:grpSp>
          <p:grpSp>
            <p:nvGrpSpPr>
              <p:cNvPr id="60" name="Group 46"/>
              <p:cNvGrpSpPr>
                <a:grpSpLocks/>
              </p:cNvGrpSpPr>
              <p:nvPr/>
            </p:nvGrpSpPr>
            <p:grpSpPr bwMode="auto">
              <a:xfrm>
                <a:off x="7698" y="6858"/>
                <a:ext cx="607" cy="547"/>
                <a:chOff x="3272" y="3441"/>
                <a:chExt cx="607" cy="551"/>
              </a:xfrm>
            </p:grpSpPr>
            <p:sp>
              <p:nvSpPr>
                <p:cNvPr id="63" name="Oval 48"/>
                <p:cNvSpPr>
                  <a:spLocks noChangeArrowheads="1"/>
                </p:cNvSpPr>
                <p:nvPr/>
              </p:nvSpPr>
              <p:spPr bwMode="auto">
                <a:xfrm>
                  <a:off x="3272" y="3441"/>
                  <a:ext cx="572" cy="551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ru-RU" sz="2400"/>
                </a:p>
              </p:txBody>
            </p:sp>
            <p:sp>
              <p:nvSpPr>
                <p:cNvPr id="64" name="Text Box 47"/>
                <p:cNvSpPr txBox="1">
                  <a:spLocks noChangeArrowheads="1"/>
                </p:cNvSpPr>
                <p:nvPr/>
              </p:nvSpPr>
              <p:spPr bwMode="auto">
                <a:xfrm>
                  <a:off x="3318" y="3489"/>
                  <a:ext cx="561" cy="42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  <a:ea typeface="Calibri" pitchFamily="34" charset="0"/>
                      <a:cs typeface="Times New Roman" pitchFamily="18" charset="0"/>
                    </a:rPr>
                    <a:t>х</a:t>
                  </a:r>
                  <a:r>
                    <a:rPr kumimoji="0" lang="ru-RU" sz="2400" b="1" i="1" u="none" strike="noStrike" cap="none" normalizeH="0" baseline="-3000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  <a:ea typeface="Calibri" pitchFamily="34" charset="0"/>
                      <a:cs typeface="Times New Roman" pitchFamily="18" charset="0"/>
                    </a:rPr>
                    <a:t>2</a:t>
                  </a: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</p:grpSp>
          <p:sp>
            <p:nvSpPr>
              <p:cNvPr id="61" name="AutoShape 45"/>
              <p:cNvSpPr>
                <a:spLocks noChangeShapeType="1"/>
              </p:cNvSpPr>
              <p:nvPr/>
            </p:nvSpPr>
            <p:spPr bwMode="auto">
              <a:xfrm flipH="1">
                <a:off x="6974" y="7132"/>
                <a:ext cx="724" cy="20"/>
              </a:xfrm>
              <a:prstGeom prst="straightConnector1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62" name="Text Box 44"/>
              <p:cNvSpPr txBox="1">
                <a:spLocks noChangeArrowheads="1"/>
              </p:cNvSpPr>
              <p:nvPr/>
            </p:nvSpPr>
            <p:spPr bwMode="auto">
              <a:xfrm>
                <a:off x="7140" y="6826"/>
                <a:ext cx="466" cy="50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  <a:ea typeface="Calibri" pitchFamily="34" charset="0"/>
                    <a:cs typeface="Times New Roman" pitchFamily="18" charset="0"/>
                  </a:rPr>
                  <a:t>2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sp>
          <p:nvSpPr>
            <p:cNvPr id="54" name="Text Box 42"/>
            <p:cNvSpPr txBox="1">
              <a:spLocks noChangeArrowheads="1"/>
            </p:cNvSpPr>
            <p:nvPr/>
          </p:nvSpPr>
          <p:spPr bwMode="auto">
            <a:xfrm>
              <a:off x="6520" y="3810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Calibri" pitchFamily="34" charset="0"/>
                  <a:cs typeface="Times New Roman" pitchFamily="18" charset="0"/>
                </a:rPr>
                <a:t>4</a:t>
              </a: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55" name="Text Box 41"/>
            <p:cNvSpPr txBox="1">
              <a:spLocks noChangeArrowheads="1"/>
            </p:cNvSpPr>
            <p:nvPr/>
          </p:nvSpPr>
          <p:spPr bwMode="auto">
            <a:xfrm>
              <a:off x="6834" y="4356"/>
              <a:ext cx="558" cy="505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  <a:ea typeface="Calibri" pitchFamily="34" charset="0"/>
                  <a:cs typeface="Times New Roman" pitchFamily="18" charset="0"/>
                </a:rPr>
                <a:t>5</a:t>
              </a: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56" name="AutoShape 40"/>
            <p:cNvSpPr>
              <a:spLocks noChangeShapeType="1"/>
            </p:cNvSpPr>
            <p:nvPr/>
          </p:nvSpPr>
          <p:spPr bwMode="auto">
            <a:xfrm flipH="1">
              <a:off x="6474" y="3913"/>
              <a:ext cx="670" cy="441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  <p:sp>
          <p:nvSpPr>
            <p:cNvPr id="57" name="AutoShape 39"/>
            <p:cNvSpPr>
              <a:spLocks noChangeShapeType="1"/>
            </p:cNvSpPr>
            <p:nvPr/>
          </p:nvSpPr>
          <p:spPr bwMode="auto">
            <a:xfrm>
              <a:off x="7164" y="3913"/>
              <a:ext cx="10" cy="1384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  <p:sp>
          <p:nvSpPr>
            <p:cNvPr id="58" name="AutoShape 38"/>
            <p:cNvSpPr>
              <a:spLocks noChangeShapeType="1"/>
            </p:cNvSpPr>
            <p:nvPr/>
          </p:nvSpPr>
          <p:spPr bwMode="auto">
            <a:xfrm flipH="1">
              <a:off x="7174" y="4888"/>
              <a:ext cx="626" cy="409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</p:grpSp>
    </p:spTree>
    <p:extLst>
      <p:ext uri="{BB962C8B-B14F-4D97-AF65-F5344CB8AC3E}">
        <p14:creationId xmlns:p14="http://schemas.microsoft.com/office/powerpoint/2010/main" val="50852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04537" y="488830"/>
            <a:ext cx="83138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Построено МСД с суммарным весом ребер 21.</a:t>
            </a:r>
            <a:endParaRPr lang="ru-RU" sz="24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04537" y="1238935"/>
            <a:ext cx="80250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/>
              <a:t>Сложность алгоритма Прима равна </a:t>
            </a:r>
            <a:r>
              <a:rPr lang="ru-RU" sz="2400" i="1" dirty="0" smtClean="0"/>
              <a:t>O</a:t>
            </a:r>
            <a:r>
              <a:rPr lang="ru-RU" sz="2400" dirty="0" smtClean="0"/>
              <a:t>(</a:t>
            </a:r>
            <a:r>
              <a:rPr lang="en-US" sz="2400" i="1" dirty="0" smtClean="0"/>
              <a:t>m</a:t>
            </a:r>
            <a:r>
              <a:rPr lang="ru-RU" sz="2400" baseline="30000" dirty="0" smtClean="0"/>
              <a:t>3</a:t>
            </a:r>
            <a:r>
              <a:rPr lang="ru-RU" sz="2400" dirty="0" smtClean="0"/>
              <a:t>), где </a:t>
            </a:r>
            <a:r>
              <a:rPr lang="en-US" sz="2400" i="1" dirty="0" smtClean="0"/>
              <a:t>m </a:t>
            </a:r>
            <a:r>
              <a:rPr lang="ru-RU" sz="2400" dirty="0" smtClean="0"/>
              <a:t>= </a:t>
            </a:r>
            <a:r>
              <a:rPr lang="ru-RU" sz="2400" dirty="0" smtClean="0">
                <a:sym typeface="Symbol"/>
              </a:rPr>
              <a:t></a:t>
            </a:r>
            <a:r>
              <a:rPr lang="en-US" sz="2400" i="1" dirty="0" smtClean="0"/>
              <a:t>X</a:t>
            </a:r>
            <a:r>
              <a:rPr lang="ru-RU" sz="2400" dirty="0" smtClean="0">
                <a:sym typeface="Symbol"/>
              </a:rPr>
              <a:t></a:t>
            </a:r>
            <a:r>
              <a:rPr lang="ru-RU" sz="2400" dirty="0" smtClean="0"/>
              <a:t>.</a:t>
            </a:r>
            <a:endParaRPr lang="ru-RU" sz="2400" dirty="0" smtClean="0"/>
          </a:p>
        </p:txBody>
      </p:sp>
    </p:spTree>
    <p:extLst>
      <p:ext uri="{BB962C8B-B14F-4D97-AF65-F5344CB8AC3E}">
        <p14:creationId xmlns:p14="http://schemas.microsoft.com/office/powerpoint/2010/main" val="1194002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87319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rgbClr val="FF0000"/>
                </a:solidFill>
              </a:rPr>
              <a:t>Алгоритм </a:t>
            </a:r>
            <a:r>
              <a:rPr lang="ru-RU" sz="2400" b="1" dirty="0" err="1" smtClean="0">
                <a:solidFill>
                  <a:srgbClr val="FF0000"/>
                </a:solidFill>
              </a:rPr>
              <a:t>Краскала</a:t>
            </a:r>
            <a:endParaRPr lang="ru-RU" sz="2400" dirty="0" smtClean="0">
              <a:solidFill>
                <a:srgbClr val="FF0000"/>
              </a:solidFill>
            </a:endParaRPr>
          </a:p>
          <a:p>
            <a:r>
              <a:rPr lang="ru-RU" sz="2400" dirty="0" smtClean="0"/>
              <a:t>Алгоритм заключается в следующем.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21442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Упорядочим все ребра исходного графа по не</a:t>
            </a:r>
            <a:r>
              <a:rPr lang="en-US" sz="2400" dirty="0" smtClean="0"/>
              <a:t> </a:t>
            </a:r>
            <a:r>
              <a:rPr lang="ru-RU" sz="2400" dirty="0" smtClean="0"/>
              <a:t>убыванию весов.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32884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Просматривая последовательность слева направо, включаем в де</a:t>
            </a:r>
            <a:r>
              <a:rPr lang="en-US" sz="2400" dirty="0" smtClean="0"/>
              <a:t>-</a:t>
            </a:r>
            <a:r>
              <a:rPr lang="ru-RU" sz="2400" dirty="0" err="1" smtClean="0"/>
              <a:t>рево</a:t>
            </a:r>
            <a:r>
              <a:rPr lang="ru-RU" sz="2400" dirty="0" smtClean="0"/>
              <a:t> каждое ребро, не образующее в дереве цикла. О том, что </a:t>
            </a:r>
            <a:r>
              <a:rPr lang="ru-RU" sz="2400" dirty="0" err="1" smtClean="0"/>
              <a:t>реб</a:t>
            </a:r>
            <a:r>
              <a:rPr lang="en-US" sz="2400" dirty="0" smtClean="0"/>
              <a:t>- </a:t>
            </a:r>
            <a:r>
              <a:rPr lang="ru-RU" sz="2400" dirty="0" err="1" smtClean="0"/>
              <a:t>ро</a:t>
            </a:r>
            <a:r>
              <a:rPr lang="ru-RU" sz="2400" dirty="0" smtClean="0"/>
              <a:t> (</a:t>
            </a:r>
            <a:r>
              <a:rPr lang="ru-RU" sz="2400" i="1" dirty="0" err="1" smtClean="0"/>
              <a:t>х</a:t>
            </a:r>
            <a:r>
              <a:rPr lang="en-US" sz="2400" i="1" baseline="-25000" dirty="0" err="1" smtClean="0"/>
              <a:t>i</a:t>
            </a:r>
            <a:r>
              <a:rPr lang="ru-RU" sz="2400" i="1" dirty="0" smtClean="0"/>
              <a:t> </a:t>
            </a:r>
            <a:r>
              <a:rPr lang="ru-RU" sz="2400" i="1" dirty="0" err="1" smtClean="0"/>
              <a:t>х</a:t>
            </a:r>
            <a:r>
              <a:rPr lang="en-US" sz="2400" i="1" baseline="-25000" dirty="0" smtClean="0"/>
              <a:t>j</a:t>
            </a:r>
            <a:r>
              <a:rPr lang="ru-RU" sz="2400" dirty="0" smtClean="0"/>
              <a:t>) образует цикл можно судить по тому, что из вершины </a:t>
            </a:r>
            <a:r>
              <a:rPr lang="ru-RU" sz="2400" i="1" dirty="0" err="1" smtClean="0"/>
              <a:t>х</a:t>
            </a:r>
            <a:r>
              <a:rPr lang="en-US" sz="2400" i="1" baseline="-25000" dirty="0" err="1" smtClean="0"/>
              <a:t>i</a:t>
            </a:r>
            <a:r>
              <a:rPr lang="ru-RU" sz="2400" dirty="0" smtClean="0"/>
              <a:t> есть путь в вершину </a:t>
            </a:r>
            <a:r>
              <a:rPr lang="ru-RU" sz="2400" i="1" dirty="0" err="1" smtClean="0"/>
              <a:t>х</a:t>
            </a:r>
            <a:r>
              <a:rPr lang="en-US" sz="2400" i="1" baseline="-25000" dirty="0" smtClean="0"/>
              <a:t>j</a:t>
            </a:r>
            <a:r>
              <a:rPr lang="ru-RU" sz="2400" dirty="0" smtClean="0"/>
              <a:t> по другим ребрам дерева. Процесс заканчивается, когда в дерево включено (</a:t>
            </a:r>
            <a:r>
              <a:rPr lang="en-US" sz="2400" i="1" dirty="0" smtClean="0"/>
              <a:t>m</a:t>
            </a:r>
            <a:r>
              <a:rPr lang="ru-RU" sz="2400" dirty="0" smtClean="0"/>
              <a:t> – 1) ребро.</a:t>
            </a:r>
          </a:p>
        </p:txBody>
      </p:sp>
      <p:grpSp>
        <p:nvGrpSpPr>
          <p:cNvPr id="6" name="Group 79"/>
          <p:cNvGrpSpPr>
            <a:grpSpLocks noChangeAspect="1"/>
          </p:cNvGrpSpPr>
          <p:nvPr/>
        </p:nvGrpSpPr>
        <p:grpSpPr bwMode="auto">
          <a:xfrm>
            <a:off x="5357818" y="3286124"/>
            <a:ext cx="3428992" cy="2743683"/>
            <a:chOff x="5652" y="6866"/>
            <a:chExt cx="3502" cy="2801"/>
          </a:xfrm>
        </p:grpSpPr>
        <p:sp>
          <p:nvSpPr>
            <p:cNvPr id="7" name="AutoShape 80"/>
            <p:cNvSpPr>
              <a:spLocks noChangeAspect="1" noChangeArrowheads="1"/>
            </p:cNvSpPr>
            <p:nvPr/>
          </p:nvSpPr>
          <p:spPr bwMode="auto">
            <a:xfrm>
              <a:off x="5652" y="6866"/>
              <a:ext cx="3502" cy="2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  <p:cxnSp>
          <p:nvCxnSpPr>
            <p:cNvPr id="8" name="AutoShape 81"/>
            <p:cNvCxnSpPr>
              <a:cxnSpLocks noChangeShapeType="1"/>
              <a:endCxn id="52" idx="0"/>
            </p:cNvCxnSpPr>
            <p:nvPr/>
          </p:nvCxnSpPr>
          <p:spPr bwMode="auto">
            <a:xfrm>
              <a:off x="7993" y="7437"/>
              <a:ext cx="1" cy="140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9" name="AutoShape 82"/>
            <p:cNvCxnSpPr>
              <a:cxnSpLocks noChangeShapeType="1"/>
              <a:stCxn id="44" idx="0"/>
              <a:endCxn id="42" idx="4"/>
            </p:cNvCxnSpPr>
            <p:nvPr/>
          </p:nvCxnSpPr>
          <p:spPr bwMode="auto">
            <a:xfrm flipV="1">
              <a:off x="6016" y="7447"/>
              <a:ext cx="671" cy="44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0" name="AutoShape 83"/>
            <p:cNvCxnSpPr>
              <a:cxnSpLocks noChangeShapeType="1"/>
              <a:stCxn id="40" idx="4"/>
              <a:endCxn id="46" idx="0"/>
            </p:cNvCxnSpPr>
            <p:nvPr/>
          </p:nvCxnSpPr>
          <p:spPr bwMode="auto">
            <a:xfrm flipH="1">
              <a:off x="7323" y="7455"/>
              <a:ext cx="661" cy="419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1" name="AutoShape 84"/>
            <p:cNvCxnSpPr>
              <a:cxnSpLocks noChangeShapeType="1"/>
              <a:endCxn id="46" idx="0"/>
            </p:cNvCxnSpPr>
            <p:nvPr/>
          </p:nvCxnSpPr>
          <p:spPr bwMode="auto">
            <a:xfrm>
              <a:off x="6678" y="7459"/>
              <a:ext cx="645" cy="41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sp>
          <p:nvSpPr>
            <p:cNvPr id="12" name="Text Box 85"/>
            <p:cNvSpPr txBox="1">
              <a:spLocks noChangeArrowheads="1"/>
            </p:cNvSpPr>
            <p:nvPr/>
          </p:nvSpPr>
          <p:spPr bwMode="auto">
            <a:xfrm>
              <a:off x="7436" y="7334"/>
              <a:ext cx="420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6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3" name="Text Box 86"/>
            <p:cNvSpPr txBox="1">
              <a:spLocks noChangeArrowheads="1"/>
            </p:cNvSpPr>
            <p:nvPr/>
          </p:nvSpPr>
          <p:spPr bwMode="auto">
            <a:xfrm>
              <a:off x="7906" y="7938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8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14" name="Text Box 87"/>
            <p:cNvSpPr txBox="1">
              <a:spLocks noChangeArrowheads="1"/>
            </p:cNvSpPr>
            <p:nvPr/>
          </p:nvSpPr>
          <p:spPr bwMode="auto">
            <a:xfrm>
              <a:off x="8237" y="7435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3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grpSp>
          <p:nvGrpSpPr>
            <p:cNvPr id="15" name="Group 88"/>
            <p:cNvGrpSpPr>
              <a:grpSpLocks/>
            </p:cNvGrpSpPr>
            <p:nvPr/>
          </p:nvGrpSpPr>
          <p:grpSpPr bwMode="auto">
            <a:xfrm>
              <a:off x="8338" y="7858"/>
              <a:ext cx="607" cy="547"/>
              <a:chOff x="3272" y="3441"/>
              <a:chExt cx="607" cy="551"/>
            </a:xfrm>
          </p:grpSpPr>
          <p:sp>
            <p:nvSpPr>
              <p:cNvPr id="56" name="Oval 89"/>
              <p:cNvSpPr>
                <a:spLocks noChangeArrowheads="1"/>
              </p:cNvSpPr>
              <p:nvPr/>
            </p:nvSpPr>
            <p:spPr bwMode="auto">
              <a:xfrm>
                <a:off x="3272" y="3441"/>
                <a:ext cx="572" cy="55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57" name="Text Box 90"/>
              <p:cNvSpPr txBox="1">
                <a:spLocks noChangeArrowheads="1"/>
              </p:cNvSpPr>
              <p:nvPr/>
            </p:nvSpPr>
            <p:spPr bwMode="auto">
              <a:xfrm>
                <a:off x="3318" y="3489"/>
                <a:ext cx="561" cy="42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х</a:t>
                </a:r>
                <a:r>
                  <a: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5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cxnSp>
          <p:nvCxnSpPr>
            <p:cNvPr id="16" name="AutoShape 91"/>
            <p:cNvCxnSpPr>
              <a:cxnSpLocks noChangeShapeType="1"/>
            </p:cNvCxnSpPr>
            <p:nvPr/>
          </p:nvCxnSpPr>
          <p:spPr bwMode="auto">
            <a:xfrm>
              <a:off x="7961" y="7453"/>
              <a:ext cx="672" cy="42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7" name="AutoShape 92"/>
            <p:cNvCxnSpPr>
              <a:cxnSpLocks noChangeShapeType="1"/>
            </p:cNvCxnSpPr>
            <p:nvPr/>
          </p:nvCxnSpPr>
          <p:spPr bwMode="auto">
            <a:xfrm>
              <a:off x="6016" y="8437"/>
              <a:ext cx="672" cy="42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8" name="AutoShape 93"/>
            <p:cNvCxnSpPr>
              <a:cxnSpLocks noChangeShapeType="1"/>
            </p:cNvCxnSpPr>
            <p:nvPr/>
          </p:nvCxnSpPr>
          <p:spPr bwMode="auto">
            <a:xfrm>
              <a:off x="7331" y="8413"/>
              <a:ext cx="672" cy="42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9" name="AutoShape 94"/>
            <p:cNvCxnSpPr>
              <a:cxnSpLocks noChangeShapeType="1"/>
              <a:endCxn id="52" idx="0"/>
            </p:cNvCxnSpPr>
            <p:nvPr/>
          </p:nvCxnSpPr>
          <p:spPr bwMode="auto">
            <a:xfrm flipH="1">
              <a:off x="7994" y="8385"/>
              <a:ext cx="640" cy="45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20" name="AutoShape 95"/>
            <p:cNvCxnSpPr>
              <a:cxnSpLocks noChangeShapeType="1"/>
            </p:cNvCxnSpPr>
            <p:nvPr/>
          </p:nvCxnSpPr>
          <p:spPr bwMode="auto">
            <a:xfrm flipH="1">
              <a:off x="6663" y="8425"/>
              <a:ext cx="661" cy="419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sp>
          <p:nvSpPr>
            <p:cNvPr id="21" name="Text Box 96"/>
            <p:cNvSpPr txBox="1">
              <a:spLocks noChangeArrowheads="1"/>
            </p:cNvSpPr>
            <p:nvPr/>
          </p:nvSpPr>
          <p:spPr bwMode="auto">
            <a:xfrm>
              <a:off x="8177" y="8510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7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22" name="Text Box 97"/>
            <p:cNvSpPr txBox="1">
              <a:spLocks noChangeArrowheads="1"/>
            </p:cNvSpPr>
            <p:nvPr/>
          </p:nvSpPr>
          <p:spPr bwMode="auto">
            <a:xfrm>
              <a:off x="5996" y="8511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6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23" name="Text Box 98"/>
            <p:cNvSpPr txBox="1">
              <a:spLocks noChangeArrowheads="1"/>
            </p:cNvSpPr>
            <p:nvPr/>
          </p:nvSpPr>
          <p:spPr bwMode="auto">
            <a:xfrm>
              <a:off x="7493" y="8294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6</a:t>
              </a:r>
              <a:endParaRPr kumimoji="0" lang="ru-RU" sz="2400" b="1" i="1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sp>
          <p:nvSpPr>
            <p:cNvPr id="24" name="Text Box 99"/>
            <p:cNvSpPr txBox="1">
              <a:spLocks noChangeArrowheads="1"/>
            </p:cNvSpPr>
            <p:nvPr/>
          </p:nvSpPr>
          <p:spPr bwMode="auto">
            <a:xfrm>
              <a:off x="6726" y="8321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1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grpSp>
          <p:nvGrpSpPr>
            <p:cNvPr id="25" name="Group 100"/>
            <p:cNvGrpSpPr>
              <a:grpSpLocks/>
            </p:cNvGrpSpPr>
            <p:nvPr/>
          </p:nvGrpSpPr>
          <p:grpSpPr bwMode="auto">
            <a:xfrm>
              <a:off x="5730" y="6876"/>
              <a:ext cx="2585" cy="2509"/>
              <a:chOff x="5730" y="6876"/>
              <a:chExt cx="2585" cy="2509"/>
            </a:xfrm>
          </p:grpSpPr>
          <p:grpSp>
            <p:nvGrpSpPr>
              <p:cNvPr id="27" name="Group 101"/>
              <p:cNvGrpSpPr>
                <a:grpSpLocks/>
              </p:cNvGrpSpPr>
              <p:nvPr/>
            </p:nvGrpSpPr>
            <p:grpSpPr bwMode="auto">
              <a:xfrm>
                <a:off x="6410" y="8806"/>
                <a:ext cx="1905" cy="579"/>
                <a:chOff x="6400" y="6826"/>
                <a:chExt cx="1905" cy="579"/>
              </a:xfrm>
            </p:grpSpPr>
            <p:grpSp>
              <p:nvGrpSpPr>
                <p:cNvPr id="48" name="Group 102"/>
                <p:cNvGrpSpPr>
                  <a:grpSpLocks/>
                </p:cNvGrpSpPr>
                <p:nvPr/>
              </p:nvGrpSpPr>
              <p:grpSpPr bwMode="auto">
                <a:xfrm>
                  <a:off x="6400" y="6850"/>
                  <a:ext cx="609" cy="547"/>
                  <a:chOff x="3272" y="3441"/>
                  <a:chExt cx="607" cy="551"/>
                </a:xfrm>
              </p:grpSpPr>
              <p:sp>
                <p:nvSpPr>
                  <p:cNvPr id="54" name="Oval 103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55" name="Text Box 10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6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49" name="Group 105"/>
                <p:cNvGrpSpPr>
                  <a:grpSpLocks/>
                </p:cNvGrpSpPr>
                <p:nvPr/>
              </p:nvGrpSpPr>
              <p:grpSpPr bwMode="auto">
                <a:xfrm>
                  <a:off x="7698" y="6858"/>
                  <a:ext cx="607" cy="547"/>
                  <a:chOff x="3272" y="3441"/>
                  <a:chExt cx="607" cy="551"/>
                </a:xfrm>
              </p:grpSpPr>
              <p:sp>
                <p:nvSpPr>
                  <p:cNvPr id="52" name="Oval 106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53" name="Text Box 10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7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cxnSp>
              <p:nvCxnSpPr>
                <p:cNvPr id="50" name="AutoShape 108"/>
                <p:cNvCxnSpPr>
                  <a:cxnSpLocks noChangeShapeType="1"/>
                  <a:stCxn id="52" idx="2"/>
                </p:cNvCxnSpPr>
                <p:nvPr/>
              </p:nvCxnSpPr>
              <p:spPr bwMode="auto">
                <a:xfrm flipH="1">
                  <a:off x="6974" y="7132"/>
                  <a:ext cx="724" cy="20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</p:cxnSp>
            <p:sp>
              <p:nvSpPr>
                <p:cNvPr id="51" name="Text Box 109"/>
                <p:cNvSpPr txBox="1">
                  <a:spLocks noChangeArrowheads="1"/>
                </p:cNvSpPr>
                <p:nvPr/>
              </p:nvSpPr>
              <p:spPr bwMode="auto">
                <a:xfrm>
                  <a:off x="7140" y="6826"/>
                  <a:ext cx="466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6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</p:grpSp>
          <p:grpSp>
            <p:nvGrpSpPr>
              <p:cNvPr id="28" name="Group 110"/>
              <p:cNvGrpSpPr>
                <a:grpSpLocks/>
              </p:cNvGrpSpPr>
              <p:nvPr/>
            </p:nvGrpSpPr>
            <p:grpSpPr bwMode="auto">
              <a:xfrm>
                <a:off x="5730" y="6876"/>
                <a:ext cx="2575" cy="1972"/>
                <a:chOff x="5730" y="6876"/>
                <a:chExt cx="2575" cy="1972"/>
              </a:xfrm>
            </p:grpSpPr>
            <p:grpSp>
              <p:nvGrpSpPr>
                <p:cNvPr id="29" name="Group 111"/>
                <p:cNvGrpSpPr>
                  <a:grpSpLocks/>
                </p:cNvGrpSpPr>
                <p:nvPr/>
              </p:nvGrpSpPr>
              <p:grpSpPr bwMode="auto">
                <a:xfrm>
                  <a:off x="7037" y="7874"/>
                  <a:ext cx="607" cy="547"/>
                  <a:chOff x="3272" y="3441"/>
                  <a:chExt cx="607" cy="551"/>
                </a:xfrm>
              </p:grpSpPr>
              <p:sp>
                <p:nvSpPr>
                  <p:cNvPr id="46" name="Oval 112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47" name="Text Box 11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4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30" name="Group 114"/>
                <p:cNvGrpSpPr>
                  <a:grpSpLocks/>
                </p:cNvGrpSpPr>
                <p:nvPr/>
              </p:nvGrpSpPr>
              <p:grpSpPr bwMode="auto">
                <a:xfrm>
                  <a:off x="5730" y="7890"/>
                  <a:ext cx="607" cy="547"/>
                  <a:chOff x="3272" y="3441"/>
                  <a:chExt cx="607" cy="551"/>
                </a:xfrm>
              </p:grpSpPr>
              <p:sp>
                <p:nvSpPr>
                  <p:cNvPr id="44" name="Oval 115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45" name="Text Box 11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3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31" name="Group 117"/>
                <p:cNvGrpSpPr>
                  <a:grpSpLocks/>
                </p:cNvGrpSpPr>
                <p:nvPr/>
              </p:nvGrpSpPr>
              <p:grpSpPr bwMode="auto">
                <a:xfrm>
                  <a:off x="6400" y="6876"/>
                  <a:ext cx="1905" cy="579"/>
                  <a:chOff x="6400" y="6826"/>
                  <a:chExt cx="1905" cy="579"/>
                </a:xfrm>
              </p:grpSpPr>
              <p:grpSp>
                <p:nvGrpSpPr>
                  <p:cNvPr id="36" name="Group 118"/>
                  <p:cNvGrpSpPr>
                    <a:grpSpLocks/>
                  </p:cNvGrpSpPr>
                  <p:nvPr/>
                </p:nvGrpSpPr>
                <p:grpSpPr bwMode="auto">
                  <a:xfrm>
                    <a:off x="6400" y="6850"/>
                    <a:ext cx="609" cy="547"/>
                    <a:chOff x="3272" y="3441"/>
                    <a:chExt cx="607" cy="551"/>
                  </a:xfrm>
                </p:grpSpPr>
                <p:sp>
                  <p:nvSpPr>
                    <p:cNvPr id="42" name="Oval 11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72" y="3441"/>
                      <a:ext cx="572" cy="551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ru-RU" sz="2400"/>
                    </a:p>
                  </p:txBody>
                </p:sp>
                <p:sp>
                  <p:nvSpPr>
                    <p:cNvPr id="43" name="Text Box 120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318" y="3489"/>
                      <a:ext cx="561" cy="424"/>
                    </a:xfrm>
                    <a:prstGeom prst="rect">
                      <a:avLst/>
                    </a:prstGeom>
                    <a:solidFill>
                      <a:srgbClr val="FFFFFF">
                        <a:alpha val="0"/>
                      </a:srgbClr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2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х</a:t>
                      </a:r>
                      <a:r>
                        <a:rPr kumimoji="0" lang="ru-RU" sz="24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  <a:endParaRPr kumimoji="0" lang="ru-RU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37" name="Group 121"/>
                  <p:cNvGrpSpPr>
                    <a:grpSpLocks/>
                  </p:cNvGrpSpPr>
                  <p:nvPr/>
                </p:nvGrpSpPr>
                <p:grpSpPr bwMode="auto">
                  <a:xfrm>
                    <a:off x="7698" y="6858"/>
                    <a:ext cx="607" cy="547"/>
                    <a:chOff x="3272" y="3441"/>
                    <a:chExt cx="607" cy="551"/>
                  </a:xfrm>
                </p:grpSpPr>
                <p:sp>
                  <p:nvSpPr>
                    <p:cNvPr id="40" name="Oval 12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72" y="3441"/>
                      <a:ext cx="572" cy="551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ru-RU" sz="2400"/>
                    </a:p>
                  </p:txBody>
                </p:sp>
                <p:sp>
                  <p:nvSpPr>
                    <p:cNvPr id="41" name="Text Box 123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318" y="3489"/>
                      <a:ext cx="561" cy="424"/>
                    </a:xfrm>
                    <a:prstGeom prst="rect">
                      <a:avLst/>
                    </a:prstGeom>
                    <a:solidFill>
                      <a:srgbClr val="FFFFFF">
                        <a:alpha val="0"/>
                      </a:srgbClr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2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х</a:t>
                      </a:r>
                      <a:r>
                        <a:rPr kumimoji="0" lang="ru-RU" sz="24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  <a:endParaRPr kumimoji="0" lang="ru-RU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p:txBody>
                </p:sp>
              </p:grpSp>
              <p:cxnSp>
                <p:nvCxnSpPr>
                  <p:cNvPr id="38" name="AutoShape 124"/>
                  <p:cNvCxnSpPr>
                    <a:cxnSpLocks noChangeShapeType="1"/>
                    <a:stCxn id="40" idx="2"/>
                  </p:cNvCxnSpPr>
                  <p:nvPr/>
                </p:nvCxnSpPr>
                <p:spPr bwMode="auto">
                  <a:xfrm flipH="1">
                    <a:off x="6974" y="7132"/>
                    <a:ext cx="724" cy="20"/>
                  </a:xfrm>
                  <a:prstGeom prst="straightConnector1">
                    <a:avLst/>
                  </a:prstGeom>
                  <a:noFill/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</p:cxnSp>
              <p:sp>
                <p:nvSpPr>
                  <p:cNvPr id="39" name="Text Box 12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7140" y="6826"/>
                    <a:ext cx="466" cy="50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2</a:t>
                    </a:r>
                    <a:endParaRPr kumimoji="0" lang="ru-RU" sz="2400" b="1" i="1" u="none" strike="noStrike" cap="none" normalizeH="0" baseline="-2500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endParaRPr>
                  </a:p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sp>
              <p:nvSpPr>
                <p:cNvPr id="32" name="Text Box 126"/>
                <p:cNvSpPr txBox="1">
                  <a:spLocks noChangeArrowheads="1"/>
                </p:cNvSpPr>
                <p:nvPr/>
              </p:nvSpPr>
              <p:spPr bwMode="auto">
                <a:xfrm>
                  <a:off x="6043" y="7344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4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  <p:cxnSp>
              <p:nvCxnSpPr>
                <p:cNvPr id="33" name="AutoShape 127"/>
                <p:cNvCxnSpPr>
                  <a:cxnSpLocks noChangeShapeType="1"/>
                </p:cNvCxnSpPr>
                <p:nvPr/>
              </p:nvCxnSpPr>
              <p:spPr bwMode="auto">
                <a:xfrm>
                  <a:off x="6674" y="7447"/>
                  <a:ext cx="1" cy="1401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</p:cxnSp>
            <p:sp>
              <p:nvSpPr>
                <p:cNvPr id="34" name="Text Box 128"/>
                <p:cNvSpPr txBox="1">
                  <a:spLocks noChangeArrowheads="1"/>
                </p:cNvSpPr>
                <p:nvPr/>
              </p:nvSpPr>
              <p:spPr bwMode="auto">
                <a:xfrm>
                  <a:off x="6357" y="7890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5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  <p:sp>
              <p:nvSpPr>
                <p:cNvPr id="35" name="Text Box 129"/>
                <p:cNvSpPr txBox="1">
                  <a:spLocks noChangeArrowheads="1"/>
                </p:cNvSpPr>
                <p:nvPr/>
              </p:nvSpPr>
              <p:spPr bwMode="auto">
                <a:xfrm>
                  <a:off x="6785" y="7360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7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</p:grpSp>
        </p:grpSp>
      </p:grpSp>
      <p:sp>
        <p:nvSpPr>
          <p:cNvPr id="58" name="TextBox 57"/>
          <p:cNvSpPr txBox="1"/>
          <p:nvPr/>
        </p:nvSpPr>
        <p:spPr>
          <a:xfrm>
            <a:off x="0" y="3500438"/>
            <a:ext cx="3571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Построим МСД для графа </a:t>
            </a:r>
            <a:endParaRPr lang="ru-RU" sz="2400" dirty="0"/>
          </a:p>
        </p:txBody>
      </p:sp>
      <p:sp>
        <p:nvSpPr>
          <p:cNvPr id="59" name="TextBox 58"/>
          <p:cNvSpPr txBox="1"/>
          <p:nvPr/>
        </p:nvSpPr>
        <p:spPr>
          <a:xfrm>
            <a:off x="0" y="4071942"/>
            <a:ext cx="52149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Упорядочим ребра:  </a:t>
            </a:r>
            <a:br>
              <a:rPr lang="ru-RU" sz="2400" dirty="0" smtClean="0"/>
            </a:br>
            <a:r>
              <a:rPr lang="ru-RU" sz="2400" dirty="0" smtClean="0"/>
              <a:t>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4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</a:t>
            </a:r>
            <a:r>
              <a:rPr lang="ru-RU" sz="2400" dirty="0" smtClean="0"/>
              <a:t>), (</a:t>
            </a:r>
            <a:r>
              <a:rPr lang="ru-RU" sz="2400" i="1" dirty="0" err="1" smtClean="0"/>
              <a:t>х</a:t>
            </a:r>
            <a:r>
              <a:rPr lang="ru-RU" sz="2400" i="1" baseline="-25000" dirty="0" err="1" smtClean="0"/>
              <a:t>2</a:t>
            </a:r>
            <a:r>
              <a:rPr lang="ru-RU" sz="2400" i="1" baseline="-25000" dirty="0" smtClean="0"/>
              <a:t>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5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3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4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3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4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7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7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4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5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7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7</a:t>
            </a:r>
            <a:r>
              <a:rPr lang="ru-RU" sz="2400" dirty="0" smtClean="0"/>
              <a:t>).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0" y="5643578"/>
            <a:ext cx="62150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Просматривая список, включаем в дерево ребра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4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</a:t>
            </a:r>
            <a:r>
              <a:rPr lang="ru-RU" sz="2400" dirty="0" smtClean="0"/>
              <a:t>), (</a:t>
            </a:r>
            <a:r>
              <a:rPr lang="ru-RU" sz="2400" i="1" dirty="0" err="1" smtClean="0"/>
              <a:t>х</a:t>
            </a:r>
            <a:r>
              <a:rPr lang="ru-RU" sz="2400" i="1" baseline="-25000" dirty="0" err="1" smtClean="0"/>
              <a:t>2</a:t>
            </a:r>
            <a:r>
              <a:rPr lang="ru-RU" sz="2400" i="1" baseline="-25000" dirty="0" smtClean="0"/>
              <a:t>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5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3</a:t>
            </a:r>
            <a:r>
              <a:rPr lang="ru-RU" sz="2400" dirty="0" smtClean="0"/>
              <a:t>),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1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</a:t>
            </a:r>
            <a:r>
              <a:rPr lang="ru-RU" sz="2400" dirty="0" smtClean="0"/>
              <a:t>) </a:t>
            </a:r>
            <a:endParaRPr lang="ru-RU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58" grpId="0"/>
      <p:bldP spid="5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9"/>
          <p:cNvGrpSpPr>
            <a:grpSpLocks noChangeAspect="1"/>
          </p:cNvGrpSpPr>
          <p:nvPr/>
        </p:nvGrpSpPr>
        <p:grpSpPr bwMode="auto">
          <a:xfrm>
            <a:off x="5715008" y="0"/>
            <a:ext cx="3428992" cy="2743683"/>
            <a:chOff x="5652" y="6866"/>
            <a:chExt cx="3502" cy="2801"/>
          </a:xfrm>
        </p:grpSpPr>
        <p:sp>
          <p:nvSpPr>
            <p:cNvPr id="3" name="AutoShape 80"/>
            <p:cNvSpPr>
              <a:spLocks noChangeAspect="1" noChangeArrowheads="1"/>
            </p:cNvSpPr>
            <p:nvPr/>
          </p:nvSpPr>
          <p:spPr bwMode="auto">
            <a:xfrm>
              <a:off x="5652" y="6866"/>
              <a:ext cx="3502" cy="2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  <p:cxnSp>
          <p:nvCxnSpPr>
            <p:cNvPr id="5" name="AutoShape 82"/>
            <p:cNvCxnSpPr>
              <a:cxnSpLocks noChangeShapeType="1"/>
              <a:stCxn id="40" idx="0"/>
              <a:endCxn id="38" idx="4"/>
            </p:cNvCxnSpPr>
            <p:nvPr/>
          </p:nvCxnSpPr>
          <p:spPr bwMode="auto">
            <a:xfrm flipV="1">
              <a:off x="6016" y="7447"/>
              <a:ext cx="671" cy="44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sp>
          <p:nvSpPr>
            <p:cNvPr id="10" name="Text Box 87"/>
            <p:cNvSpPr txBox="1">
              <a:spLocks noChangeArrowheads="1"/>
            </p:cNvSpPr>
            <p:nvPr/>
          </p:nvSpPr>
          <p:spPr bwMode="auto">
            <a:xfrm>
              <a:off x="8237" y="7435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3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grpSp>
          <p:nvGrpSpPr>
            <p:cNvPr id="11" name="Group 88"/>
            <p:cNvGrpSpPr>
              <a:grpSpLocks/>
            </p:cNvGrpSpPr>
            <p:nvPr/>
          </p:nvGrpSpPr>
          <p:grpSpPr bwMode="auto">
            <a:xfrm>
              <a:off x="8338" y="7858"/>
              <a:ext cx="607" cy="547"/>
              <a:chOff x="3272" y="3441"/>
              <a:chExt cx="607" cy="551"/>
            </a:xfrm>
          </p:grpSpPr>
          <p:sp>
            <p:nvSpPr>
              <p:cNvPr id="52" name="Oval 89"/>
              <p:cNvSpPr>
                <a:spLocks noChangeArrowheads="1"/>
              </p:cNvSpPr>
              <p:nvPr/>
            </p:nvSpPr>
            <p:spPr bwMode="auto">
              <a:xfrm>
                <a:off x="3272" y="3441"/>
                <a:ext cx="572" cy="55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53" name="Text Box 90"/>
              <p:cNvSpPr txBox="1">
                <a:spLocks noChangeArrowheads="1"/>
              </p:cNvSpPr>
              <p:nvPr/>
            </p:nvSpPr>
            <p:spPr bwMode="auto">
              <a:xfrm>
                <a:off x="3318" y="3489"/>
                <a:ext cx="561" cy="42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х</a:t>
                </a:r>
                <a:r>
                  <a: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5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cxnSp>
          <p:nvCxnSpPr>
            <p:cNvPr id="12" name="AutoShape 91"/>
            <p:cNvCxnSpPr>
              <a:cxnSpLocks noChangeShapeType="1"/>
            </p:cNvCxnSpPr>
            <p:nvPr/>
          </p:nvCxnSpPr>
          <p:spPr bwMode="auto">
            <a:xfrm>
              <a:off x="7961" y="7453"/>
              <a:ext cx="672" cy="42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16" name="AutoShape 95"/>
            <p:cNvCxnSpPr>
              <a:cxnSpLocks noChangeShapeType="1"/>
            </p:cNvCxnSpPr>
            <p:nvPr/>
          </p:nvCxnSpPr>
          <p:spPr bwMode="auto">
            <a:xfrm flipH="1">
              <a:off x="6663" y="8425"/>
              <a:ext cx="661" cy="419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sp>
          <p:nvSpPr>
            <p:cNvPr id="20" name="Text Box 99"/>
            <p:cNvSpPr txBox="1">
              <a:spLocks noChangeArrowheads="1"/>
            </p:cNvSpPr>
            <p:nvPr/>
          </p:nvSpPr>
          <p:spPr bwMode="auto">
            <a:xfrm>
              <a:off x="6726" y="8321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1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grpSp>
          <p:nvGrpSpPr>
            <p:cNvPr id="21" name="Group 100"/>
            <p:cNvGrpSpPr>
              <a:grpSpLocks/>
            </p:cNvGrpSpPr>
            <p:nvPr/>
          </p:nvGrpSpPr>
          <p:grpSpPr bwMode="auto">
            <a:xfrm>
              <a:off x="5730" y="6876"/>
              <a:ext cx="2585" cy="2509"/>
              <a:chOff x="5730" y="6876"/>
              <a:chExt cx="2585" cy="2509"/>
            </a:xfrm>
          </p:grpSpPr>
          <p:grpSp>
            <p:nvGrpSpPr>
              <p:cNvPr id="23" name="Group 101"/>
              <p:cNvGrpSpPr>
                <a:grpSpLocks/>
              </p:cNvGrpSpPr>
              <p:nvPr/>
            </p:nvGrpSpPr>
            <p:grpSpPr bwMode="auto">
              <a:xfrm>
                <a:off x="6410" y="8830"/>
                <a:ext cx="1905" cy="555"/>
                <a:chOff x="6400" y="6850"/>
                <a:chExt cx="1905" cy="555"/>
              </a:xfrm>
            </p:grpSpPr>
            <p:grpSp>
              <p:nvGrpSpPr>
                <p:cNvPr id="44" name="Group 102"/>
                <p:cNvGrpSpPr>
                  <a:grpSpLocks/>
                </p:cNvGrpSpPr>
                <p:nvPr/>
              </p:nvGrpSpPr>
              <p:grpSpPr bwMode="auto">
                <a:xfrm>
                  <a:off x="6400" y="6850"/>
                  <a:ext cx="609" cy="547"/>
                  <a:chOff x="3272" y="3441"/>
                  <a:chExt cx="607" cy="551"/>
                </a:xfrm>
              </p:grpSpPr>
              <p:sp>
                <p:nvSpPr>
                  <p:cNvPr id="50" name="Oval 103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51" name="Text Box 10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6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45" name="Group 105"/>
                <p:cNvGrpSpPr>
                  <a:grpSpLocks/>
                </p:cNvGrpSpPr>
                <p:nvPr/>
              </p:nvGrpSpPr>
              <p:grpSpPr bwMode="auto">
                <a:xfrm>
                  <a:off x="7698" y="6858"/>
                  <a:ext cx="607" cy="547"/>
                  <a:chOff x="3272" y="3441"/>
                  <a:chExt cx="607" cy="551"/>
                </a:xfrm>
              </p:grpSpPr>
              <p:sp>
                <p:nvSpPr>
                  <p:cNvPr id="48" name="Oval 106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49" name="Text Box 10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7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</p:grpSp>
          <p:grpSp>
            <p:nvGrpSpPr>
              <p:cNvPr id="24" name="Group 110"/>
              <p:cNvGrpSpPr>
                <a:grpSpLocks/>
              </p:cNvGrpSpPr>
              <p:nvPr/>
            </p:nvGrpSpPr>
            <p:grpSpPr bwMode="auto">
              <a:xfrm>
                <a:off x="5730" y="6876"/>
                <a:ext cx="2575" cy="1972"/>
                <a:chOff x="5730" y="6876"/>
                <a:chExt cx="2575" cy="1972"/>
              </a:xfrm>
            </p:grpSpPr>
            <p:grpSp>
              <p:nvGrpSpPr>
                <p:cNvPr id="25" name="Group 111"/>
                <p:cNvGrpSpPr>
                  <a:grpSpLocks/>
                </p:cNvGrpSpPr>
                <p:nvPr/>
              </p:nvGrpSpPr>
              <p:grpSpPr bwMode="auto">
                <a:xfrm>
                  <a:off x="7037" y="7874"/>
                  <a:ext cx="607" cy="547"/>
                  <a:chOff x="3272" y="3441"/>
                  <a:chExt cx="607" cy="551"/>
                </a:xfrm>
              </p:grpSpPr>
              <p:sp>
                <p:nvSpPr>
                  <p:cNvPr id="42" name="Oval 112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43" name="Text Box 11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4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26" name="Group 114"/>
                <p:cNvGrpSpPr>
                  <a:grpSpLocks/>
                </p:cNvGrpSpPr>
                <p:nvPr/>
              </p:nvGrpSpPr>
              <p:grpSpPr bwMode="auto">
                <a:xfrm>
                  <a:off x="5730" y="7890"/>
                  <a:ext cx="607" cy="547"/>
                  <a:chOff x="3272" y="3441"/>
                  <a:chExt cx="607" cy="551"/>
                </a:xfrm>
              </p:grpSpPr>
              <p:sp>
                <p:nvSpPr>
                  <p:cNvPr id="40" name="Oval 115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41" name="Text Box 11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3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27" name="Group 117"/>
                <p:cNvGrpSpPr>
                  <a:grpSpLocks/>
                </p:cNvGrpSpPr>
                <p:nvPr/>
              </p:nvGrpSpPr>
              <p:grpSpPr bwMode="auto">
                <a:xfrm>
                  <a:off x="6400" y="6876"/>
                  <a:ext cx="1905" cy="579"/>
                  <a:chOff x="6400" y="6826"/>
                  <a:chExt cx="1905" cy="579"/>
                </a:xfrm>
              </p:grpSpPr>
              <p:grpSp>
                <p:nvGrpSpPr>
                  <p:cNvPr id="32" name="Group 118"/>
                  <p:cNvGrpSpPr>
                    <a:grpSpLocks/>
                  </p:cNvGrpSpPr>
                  <p:nvPr/>
                </p:nvGrpSpPr>
                <p:grpSpPr bwMode="auto">
                  <a:xfrm>
                    <a:off x="6400" y="6850"/>
                    <a:ext cx="609" cy="547"/>
                    <a:chOff x="3272" y="3441"/>
                    <a:chExt cx="607" cy="551"/>
                  </a:xfrm>
                </p:grpSpPr>
                <p:sp>
                  <p:nvSpPr>
                    <p:cNvPr id="38" name="Oval 11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72" y="3441"/>
                      <a:ext cx="572" cy="551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ru-RU" sz="2400"/>
                    </a:p>
                  </p:txBody>
                </p:sp>
                <p:sp>
                  <p:nvSpPr>
                    <p:cNvPr id="39" name="Text Box 120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318" y="3489"/>
                      <a:ext cx="561" cy="424"/>
                    </a:xfrm>
                    <a:prstGeom prst="rect">
                      <a:avLst/>
                    </a:prstGeom>
                    <a:solidFill>
                      <a:srgbClr val="FFFFFF">
                        <a:alpha val="0"/>
                      </a:srgbClr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2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х</a:t>
                      </a:r>
                      <a:r>
                        <a:rPr kumimoji="0" lang="ru-RU" sz="24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  <a:endParaRPr kumimoji="0" lang="ru-RU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33" name="Group 121"/>
                  <p:cNvGrpSpPr>
                    <a:grpSpLocks/>
                  </p:cNvGrpSpPr>
                  <p:nvPr/>
                </p:nvGrpSpPr>
                <p:grpSpPr bwMode="auto">
                  <a:xfrm>
                    <a:off x="7698" y="6858"/>
                    <a:ext cx="607" cy="547"/>
                    <a:chOff x="3272" y="3441"/>
                    <a:chExt cx="607" cy="551"/>
                  </a:xfrm>
                </p:grpSpPr>
                <p:sp>
                  <p:nvSpPr>
                    <p:cNvPr id="36" name="Oval 12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72" y="3441"/>
                      <a:ext cx="572" cy="551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ru-RU" sz="2400"/>
                    </a:p>
                  </p:txBody>
                </p:sp>
                <p:sp>
                  <p:nvSpPr>
                    <p:cNvPr id="37" name="Text Box 123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318" y="3489"/>
                      <a:ext cx="561" cy="424"/>
                    </a:xfrm>
                    <a:prstGeom prst="rect">
                      <a:avLst/>
                    </a:prstGeom>
                    <a:solidFill>
                      <a:srgbClr val="FFFFFF">
                        <a:alpha val="0"/>
                      </a:srgbClr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2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х</a:t>
                      </a:r>
                      <a:r>
                        <a:rPr kumimoji="0" lang="ru-RU" sz="24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  <a:endParaRPr kumimoji="0" lang="ru-RU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p:txBody>
                </p:sp>
              </p:grpSp>
              <p:cxnSp>
                <p:nvCxnSpPr>
                  <p:cNvPr id="34" name="AutoShape 124"/>
                  <p:cNvCxnSpPr>
                    <a:cxnSpLocks noChangeShapeType="1"/>
                    <a:stCxn id="36" idx="2"/>
                  </p:cNvCxnSpPr>
                  <p:nvPr/>
                </p:nvCxnSpPr>
                <p:spPr bwMode="auto">
                  <a:xfrm flipH="1">
                    <a:off x="6974" y="7132"/>
                    <a:ext cx="724" cy="20"/>
                  </a:xfrm>
                  <a:prstGeom prst="straightConnector1">
                    <a:avLst/>
                  </a:prstGeom>
                  <a:noFill/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</p:cxnSp>
              <p:sp>
                <p:nvSpPr>
                  <p:cNvPr id="35" name="Text Box 12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7140" y="6826"/>
                    <a:ext cx="466" cy="50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2</a:t>
                    </a:r>
                    <a:endParaRPr kumimoji="0" lang="ru-RU" sz="2400" b="1" i="1" u="none" strike="noStrike" cap="none" normalizeH="0" baseline="-2500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endParaRPr>
                  </a:p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sp>
              <p:nvSpPr>
                <p:cNvPr id="28" name="Text Box 126"/>
                <p:cNvSpPr txBox="1">
                  <a:spLocks noChangeArrowheads="1"/>
                </p:cNvSpPr>
                <p:nvPr/>
              </p:nvSpPr>
              <p:spPr bwMode="auto">
                <a:xfrm>
                  <a:off x="6043" y="7344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4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  <p:cxnSp>
              <p:nvCxnSpPr>
                <p:cNvPr id="29" name="AutoShape 127"/>
                <p:cNvCxnSpPr>
                  <a:cxnSpLocks noChangeShapeType="1"/>
                </p:cNvCxnSpPr>
                <p:nvPr/>
              </p:nvCxnSpPr>
              <p:spPr bwMode="auto">
                <a:xfrm>
                  <a:off x="6674" y="7447"/>
                  <a:ext cx="1" cy="1401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</p:cxnSp>
            <p:sp>
              <p:nvSpPr>
                <p:cNvPr id="30" name="Text Box 128"/>
                <p:cNvSpPr txBox="1">
                  <a:spLocks noChangeArrowheads="1"/>
                </p:cNvSpPr>
                <p:nvPr/>
              </p:nvSpPr>
              <p:spPr bwMode="auto">
                <a:xfrm>
                  <a:off x="6357" y="7890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5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</p:grpSp>
        </p:grpSp>
      </p:grpSp>
      <p:sp>
        <p:nvSpPr>
          <p:cNvPr id="54" name="TextBox 53"/>
          <p:cNvSpPr txBox="1"/>
          <p:nvPr/>
        </p:nvSpPr>
        <p:spPr>
          <a:xfrm>
            <a:off x="0" y="-24"/>
            <a:ext cx="5643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Ребра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2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4</a:t>
            </a:r>
            <a:r>
              <a:rPr lang="ru-RU" sz="2400" dirty="0" smtClean="0"/>
              <a:t>) </a:t>
            </a:r>
            <a:r>
              <a:rPr lang="en-US" sz="2400" dirty="0" smtClean="0"/>
              <a:t> </a:t>
            </a:r>
            <a:r>
              <a:rPr lang="ru-RU" sz="2400" dirty="0" smtClean="0"/>
              <a:t>и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3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6</a:t>
            </a:r>
            <a:r>
              <a:rPr lang="ru-RU" sz="2400" dirty="0" smtClean="0"/>
              <a:t>) образуют цикл с уже построенными ребрами, поэтому в дерево не включаются.</a:t>
            </a:r>
            <a:endParaRPr lang="ru-RU" sz="2400" dirty="0"/>
          </a:p>
        </p:txBody>
      </p:sp>
      <p:sp>
        <p:nvSpPr>
          <p:cNvPr id="55" name="TextBox 54"/>
          <p:cNvSpPr txBox="1"/>
          <p:nvPr/>
        </p:nvSpPr>
        <p:spPr>
          <a:xfrm>
            <a:off x="-8221" y="2051954"/>
            <a:ext cx="6357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Следующее включаемое в дерево ребро (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4 </a:t>
            </a:r>
            <a:r>
              <a:rPr lang="ru-RU" sz="2400" i="1" dirty="0" smtClean="0"/>
              <a:t>х</a:t>
            </a:r>
            <a:r>
              <a:rPr lang="ru-RU" sz="2400" i="1" baseline="-25000" dirty="0" smtClean="0"/>
              <a:t>7</a:t>
            </a:r>
            <a:r>
              <a:rPr lang="ru-RU" sz="2400" dirty="0" smtClean="0"/>
              <a:t>).</a:t>
            </a:r>
            <a:r>
              <a:rPr lang="en-US" sz="2400" dirty="0" smtClean="0"/>
              <a:t> </a:t>
            </a:r>
            <a:r>
              <a:rPr lang="ru-RU" sz="2400" dirty="0" smtClean="0"/>
              <a:t>Дерево построено.</a:t>
            </a:r>
            <a:endParaRPr lang="ru-RU" sz="2400" dirty="0"/>
          </a:p>
        </p:txBody>
      </p:sp>
      <p:grpSp>
        <p:nvGrpSpPr>
          <p:cNvPr id="56" name="Group 79"/>
          <p:cNvGrpSpPr>
            <a:grpSpLocks noChangeAspect="1"/>
          </p:cNvGrpSpPr>
          <p:nvPr/>
        </p:nvGrpSpPr>
        <p:grpSpPr bwMode="auto">
          <a:xfrm>
            <a:off x="5715040" y="2714620"/>
            <a:ext cx="3428992" cy="2743683"/>
            <a:chOff x="5652" y="6866"/>
            <a:chExt cx="3502" cy="2801"/>
          </a:xfrm>
        </p:grpSpPr>
        <p:sp>
          <p:nvSpPr>
            <p:cNvPr id="57" name="AutoShape 80"/>
            <p:cNvSpPr>
              <a:spLocks noChangeAspect="1" noChangeArrowheads="1"/>
            </p:cNvSpPr>
            <p:nvPr/>
          </p:nvSpPr>
          <p:spPr bwMode="auto">
            <a:xfrm>
              <a:off x="5652" y="6866"/>
              <a:ext cx="3502" cy="2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sz="2400"/>
            </a:p>
          </p:txBody>
        </p:sp>
        <p:cxnSp>
          <p:nvCxnSpPr>
            <p:cNvPr id="59" name="AutoShape 82"/>
            <p:cNvCxnSpPr>
              <a:cxnSpLocks noChangeShapeType="1"/>
              <a:stCxn id="93" idx="0"/>
              <a:endCxn id="91" idx="4"/>
            </p:cNvCxnSpPr>
            <p:nvPr/>
          </p:nvCxnSpPr>
          <p:spPr bwMode="auto">
            <a:xfrm flipV="1">
              <a:off x="6016" y="7447"/>
              <a:ext cx="671" cy="443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sp>
          <p:nvSpPr>
            <p:cNvPr id="64" name="Text Box 87"/>
            <p:cNvSpPr txBox="1">
              <a:spLocks noChangeArrowheads="1"/>
            </p:cNvSpPr>
            <p:nvPr/>
          </p:nvSpPr>
          <p:spPr bwMode="auto">
            <a:xfrm>
              <a:off x="8237" y="7435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3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grpSp>
          <p:nvGrpSpPr>
            <p:cNvPr id="65" name="Group 88"/>
            <p:cNvGrpSpPr>
              <a:grpSpLocks/>
            </p:cNvGrpSpPr>
            <p:nvPr/>
          </p:nvGrpSpPr>
          <p:grpSpPr bwMode="auto">
            <a:xfrm>
              <a:off x="8338" y="7858"/>
              <a:ext cx="607" cy="547"/>
              <a:chOff x="3272" y="3441"/>
              <a:chExt cx="607" cy="551"/>
            </a:xfrm>
          </p:grpSpPr>
          <p:sp>
            <p:nvSpPr>
              <p:cNvPr id="105" name="Oval 89"/>
              <p:cNvSpPr>
                <a:spLocks noChangeArrowheads="1"/>
              </p:cNvSpPr>
              <p:nvPr/>
            </p:nvSpPr>
            <p:spPr bwMode="auto">
              <a:xfrm>
                <a:off x="3272" y="3441"/>
                <a:ext cx="572" cy="55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 sz="2400"/>
              </a:p>
            </p:txBody>
          </p:sp>
          <p:sp>
            <p:nvSpPr>
              <p:cNvPr id="106" name="Text Box 90"/>
              <p:cNvSpPr txBox="1">
                <a:spLocks noChangeArrowheads="1"/>
              </p:cNvSpPr>
              <p:nvPr/>
            </p:nvSpPr>
            <p:spPr bwMode="auto">
              <a:xfrm>
                <a:off x="3318" y="3489"/>
                <a:ext cx="561" cy="424"/>
              </a:xfrm>
              <a:prstGeom prst="rect">
                <a:avLst/>
              </a:prstGeom>
              <a:solidFill>
                <a:srgbClr val="FFFFFF">
                  <a:alpha val="0"/>
                </a:srgbClr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RU" sz="2400" b="1" i="1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х</a:t>
                </a:r>
                <a:r>
                  <a: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5</a:t>
                </a:r>
                <a:endParaRPr kumimoji="0" lang="ru-RU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cxnSp>
          <p:nvCxnSpPr>
            <p:cNvPr id="66" name="AutoShape 91"/>
            <p:cNvCxnSpPr>
              <a:cxnSpLocks noChangeShapeType="1"/>
            </p:cNvCxnSpPr>
            <p:nvPr/>
          </p:nvCxnSpPr>
          <p:spPr bwMode="auto">
            <a:xfrm>
              <a:off x="7961" y="7453"/>
              <a:ext cx="672" cy="42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68" name="AutoShape 93"/>
            <p:cNvCxnSpPr>
              <a:cxnSpLocks noChangeShapeType="1"/>
            </p:cNvCxnSpPr>
            <p:nvPr/>
          </p:nvCxnSpPr>
          <p:spPr bwMode="auto">
            <a:xfrm>
              <a:off x="7331" y="8413"/>
              <a:ext cx="672" cy="42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cxnSp>
          <p:nvCxnSpPr>
            <p:cNvPr id="70" name="AutoShape 95"/>
            <p:cNvCxnSpPr>
              <a:cxnSpLocks noChangeShapeType="1"/>
            </p:cNvCxnSpPr>
            <p:nvPr/>
          </p:nvCxnSpPr>
          <p:spPr bwMode="auto">
            <a:xfrm flipH="1">
              <a:off x="6663" y="8425"/>
              <a:ext cx="661" cy="419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</p:cxnSp>
        <p:sp>
          <p:nvSpPr>
            <p:cNvPr id="74" name="Text Box 99"/>
            <p:cNvSpPr txBox="1">
              <a:spLocks noChangeArrowheads="1"/>
            </p:cNvSpPr>
            <p:nvPr/>
          </p:nvSpPr>
          <p:spPr bwMode="auto">
            <a:xfrm>
              <a:off x="6726" y="8321"/>
              <a:ext cx="558" cy="504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ru-RU" sz="2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rPr>
                <a:t>1</a:t>
              </a:r>
              <a:endParaRPr kumimoji="0" lang="ru-RU" sz="2400" b="1" i="1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ru-RU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endParaRPr>
            </a:p>
          </p:txBody>
        </p:sp>
        <p:grpSp>
          <p:nvGrpSpPr>
            <p:cNvPr id="75" name="Group 100"/>
            <p:cNvGrpSpPr>
              <a:grpSpLocks/>
            </p:cNvGrpSpPr>
            <p:nvPr/>
          </p:nvGrpSpPr>
          <p:grpSpPr bwMode="auto">
            <a:xfrm>
              <a:off x="5730" y="6876"/>
              <a:ext cx="2585" cy="2509"/>
              <a:chOff x="5730" y="6876"/>
              <a:chExt cx="2585" cy="2509"/>
            </a:xfrm>
          </p:grpSpPr>
          <p:grpSp>
            <p:nvGrpSpPr>
              <p:cNvPr id="76" name="Group 101"/>
              <p:cNvGrpSpPr>
                <a:grpSpLocks/>
              </p:cNvGrpSpPr>
              <p:nvPr/>
            </p:nvGrpSpPr>
            <p:grpSpPr bwMode="auto">
              <a:xfrm>
                <a:off x="6410" y="8252"/>
                <a:ext cx="1905" cy="1133"/>
                <a:chOff x="6400" y="6272"/>
                <a:chExt cx="1905" cy="1133"/>
              </a:xfrm>
            </p:grpSpPr>
            <p:grpSp>
              <p:nvGrpSpPr>
                <p:cNvPr id="97" name="Group 102"/>
                <p:cNvGrpSpPr>
                  <a:grpSpLocks/>
                </p:cNvGrpSpPr>
                <p:nvPr/>
              </p:nvGrpSpPr>
              <p:grpSpPr bwMode="auto">
                <a:xfrm>
                  <a:off x="6400" y="6850"/>
                  <a:ext cx="609" cy="547"/>
                  <a:chOff x="3272" y="3441"/>
                  <a:chExt cx="607" cy="551"/>
                </a:xfrm>
              </p:grpSpPr>
              <p:sp>
                <p:nvSpPr>
                  <p:cNvPr id="103" name="Oval 103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104" name="Text Box 10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6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98" name="Group 105"/>
                <p:cNvGrpSpPr>
                  <a:grpSpLocks/>
                </p:cNvGrpSpPr>
                <p:nvPr/>
              </p:nvGrpSpPr>
              <p:grpSpPr bwMode="auto">
                <a:xfrm>
                  <a:off x="7698" y="6858"/>
                  <a:ext cx="607" cy="547"/>
                  <a:chOff x="3272" y="3441"/>
                  <a:chExt cx="607" cy="551"/>
                </a:xfrm>
              </p:grpSpPr>
              <p:sp>
                <p:nvSpPr>
                  <p:cNvPr id="101" name="Oval 106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102" name="Text Box 10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7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sp>
              <p:nvSpPr>
                <p:cNvPr id="100" name="Text Box 109"/>
                <p:cNvSpPr txBox="1">
                  <a:spLocks noChangeArrowheads="1"/>
                </p:cNvSpPr>
                <p:nvPr/>
              </p:nvSpPr>
              <p:spPr bwMode="auto">
                <a:xfrm>
                  <a:off x="7584" y="6272"/>
                  <a:ext cx="466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dirty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6</a:t>
                  </a:r>
                  <a:endParaRPr kumimoji="0" lang="ru-RU" sz="2400" b="1" i="1" u="none" strike="noStrike" cap="none" normalizeH="0" baseline="-2500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</p:grpSp>
          <p:grpSp>
            <p:nvGrpSpPr>
              <p:cNvPr id="77" name="Group 110"/>
              <p:cNvGrpSpPr>
                <a:grpSpLocks/>
              </p:cNvGrpSpPr>
              <p:nvPr/>
            </p:nvGrpSpPr>
            <p:grpSpPr bwMode="auto">
              <a:xfrm>
                <a:off x="5730" y="6876"/>
                <a:ext cx="2575" cy="1972"/>
                <a:chOff x="5730" y="6876"/>
                <a:chExt cx="2575" cy="1972"/>
              </a:xfrm>
            </p:grpSpPr>
            <p:grpSp>
              <p:nvGrpSpPr>
                <p:cNvPr id="78" name="Group 111"/>
                <p:cNvGrpSpPr>
                  <a:grpSpLocks/>
                </p:cNvGrpSpPr>
                <p:nvPr/>
              </p:nvGrpSpPr>
              <p:grpSpPr bwMode="auto">
                <a:xfrm>
                  <a:off x="7037" y="7874"/>
                  <a:ext cx="607" cy="547"/>
                  <a:chOff x="3272" y="3441"/>
                  <a:chExt cx="607" cy="551"/>
                </a:xfrm>
              </p:grpSpPr>
              <p:sp>
                <p:nvSpPr>
                  <p:cNvPr id="95" name="Oval 112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96" name="Text Box 11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4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79" name="Group 114"/>
                <p:cNvGrpSpPr>
                  <a:grpSpLocks/>
                </p:cNvGrpSpPr>
                <p:nvPr/>
              </p:nvGrpSpPr>
              <p:grpSpPr bwMode="auto">
                <a:xfrm>
                  <a:off x="5730" y="7890"/>
                  <a:ext cx="607" cy="547"/>
                  <a:chOff x="3272" y="3441"/>
                  <a:chExt cx="607" cy="551"/>
                </a:xfrm>
              </p:grpSpPr>
              <p:sp>
                <p:nvSpPr>
                  <p:cNvPr id="93" name="Oval 115"/>
                  <p:cNvSpPr>
                    <a:spLocks noChangeArrowheads="1"/>
                  </p:cNvSpPr>
                  <p:nvPr/>
                </p:nvSpPr>
                <p:spPr bwMode="auto">
                  <a:xfrm>
                    <a:off x="3272" y="3441"/>
                    <a:ext cx="572" cy="55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ru-RU" sz="2400"/>
                  </a:p>
                </p:txBody>
              </p:sp>
              <p:sp>
                <p:nvSpPr>
                  <p:cNvPr id="94" name="Text Box 11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318" y="3489"/>
                    <a:ext cx="561" cy="42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solidFill>
                      <a:srgbClr val="FFFFFF"/>
                    </a:solidFill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х</a:t>
                    </a:r>
                    <a:r>
                      <a:rPr kumimoji="0" lang="ru-RU" sz="2400" b="1" i="1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3</a:t>
                    </a: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grpSp>
              <p:nvGrpSpPr>
                <p:cNvPr id="80" name="Group 117"/>
                <p:cNvGrpSpPr>
                  <a:grpSpLocks/>
                </p:cNvGrpSpPr>
                <p:nvPr/>
              </p:nvGrpSpPr>
              <p:grpSpPr bwMode="auto">
                <a:xfrm>
                  <a:off x="6400" y="6876"/>
                  <a:ext cx="1905" cy="579"/>
                  <a:chOff x="6400" y="6826"/>
                  <a:chExt cx="1905" cy="579"/>
                </a:xfrm>
              </p:grpSpPr>
              <p:grpSp>
                <p:nvGrpSpPr>
                  <p:cNvPr id="85" name="Group 118"/>
                  <p:cNvGrpSpPr>
                    <a:grpSpLocks/>
                  </p:cNvGrpSpPr>
                  <p:nvPr/>
                </p:nvGrpSpPr>
                <p:grpSpPr bwMode="auto">
                  <a:xfrm>
                    <a:off x="6400" y="6850"/>
                    <a:ext cx="609" cy="547"/>
                    <a:chOff x="3272" y="3441"/>
                    <a:chExt cx="607" cy="551"/>
                  </a:xfrm>
                </p:grpSpPr>
                <p:sp>
                  <p:nvSpPr>
                    <p:cNvPr id="91" name="Oval 11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72" y="3441"/>
                      <a:ext cx="572" cy="551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ru-RU" sz="2400"/>
                    </a:p>
                  </p:txBody>
                </p:sp>
                <p:sp>
                  <p:nvSpPr>
                    <p:cNvPr id="92" name="Text Box 120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318" y="3489"/>
                      <a:ext cx="561" cy="424"/>
                    </a:xfrm>
                    <a:prstGeom prst="rect">
                      <a:avLst/>
                    </a:prstGeom>
                    <a:solidFill>
                      <a:srgbClr val="FFFFFF">
                        <a:alpha val="0"/>
                      </a:srgbClr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2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х</a:t>
                      </a:r>
                      <a:r>
                        <a:rPr kumimoji="0" lang="ru-RU" sz="24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</a:t>
                      </a:r>
                      <a:endParaRPr kumimoji="0" lang="ru-RU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p:txBody>
                </p:sp>
              </p:grpSp>
              <p:grpSp>
                <p:nvGrpSpPr>
                  <p:cNvPr id="86" name="Group 121"/>
                  <p:cNvGrpSpPr>
                    <a:grpSpLocks/>
                  </p:cNvGrpSpPr>
                  <p:nvPr/>
                </p:nvGrpSpPr>
                <p:grpSpPr bwMode="auto">
                  <a:xfrm>
                    <a:off x="7698" y="6858"/>
                    <a:ext cx="607" cy="547"/>
                    <a:chOff x="3272" y="3441"/>
                    <a:chExt cx="607" cy="551"/>
                  </a:xfrm>
                </p:grpSpPr>
                <p:sp>
                  <p:nvSpPr>
                    <p:cNvPr id="89" name="Oval 12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72" y="3441"/>
                      <a:ext cx="572" cy="551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ru-RU" sz="2400"/>
                    </a:p>
                  </p:txBody>
                </p:sp>
                <p:sp>
                  <p:nvSpPr>
                    <p:cNvPr id="90" name="Text Box 123"/>
                    <p:cNvSpPr txBox="1">
                      <a:spLocks noChangeArrowheads="1"/>
                    </p:cNvSpPr>
                    <p:nvPr/>
                  </p:nvSpPr>
                  <p:spPr bwMode="auto">
                    <a:xfrm>
                      <a:off x="3318" y="3489"/>
                      <a:ext cx="561" cy="424"/>
                    </a:xfrm>
                    <a:prstGeom prst="rect">
                      <a:avLst/>
                    </a:prstGeom>
                    <a:solidFill>
                      <a:srgbClr val="FFFFFF">
                        <a:alpha val="0"/>
                      </a:srgbClr>
                    </a:solidFill>
                    <a:ln w="9525">
                      <a:solidFill>
                        <a:srgbClr val="FFFFFF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24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х</a:t>
                      </a:r>
                      <a:r>
                        <a:rPr kumimoji="0" lang="ru-RU" sz="2400" b="1" i="1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  <a:endParaRPr kumimoji="0" lang="ru-RU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</a:endParaRPr>
                    </a:p>
                  </p:txBody>
                </p:sp>
              </p:grpSp>
              <p:cxnSp>
                <p:nvCxnSpPr>
                  <p:cNvPr id="87" name="AutoShape 124"/>
                  <p:cNvCxnSpPr>
                    <a:cxnSpLocks noChangeShapeType="1"/>
                    <a:stCxn id="89" idx="2"/>
                  </p:cNvCxnSpPr>
                  <p:nvPr/>
                </p:nvCxnSpPr>
                <p:spPr bwMode="auto">
                  <a:xfrm flipH="1">
                    <a:off x="6974" y="7132"/>
                    <a:ext cx="724" cy="20"/>
                  </a:xfrm>
                  <a:prstGeom prst="straightConnector1">
                    <a:avLst/>
                  </a:prstGeom>
                  <a:noFill/>
                  <a:ln w="9525">
                    <a:solidFill>
                      <a:srgbClr val="000000"/>
                    </a:solidFill>
                    <a:round/>
                    <a:headEnd/>
                    <a:tailEnd/>
                  </a:ln>
                </p:spPr>
              </p:cxnSp>
              <p:sp>
                <p:nvSpPr>
                  <p:cNvPr id="88" name="Text Box 12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7140" y="6826"/>
                    <a:ext cx="466" cy="504"/>
                  </a:xfrm>
                  <a:prstGeom prst="rect">
                    <a:avLst/>
                  </a:prstGeom>
                  <a:solidFill>
                    <a:srgbClr val="FFFFFF">
                      <a:alpha val="0"/>
                    </a:srgbClr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ru-RU" sz="2400" b="1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rPr>
                      <a:t>2</a:t>
                    </a:r>
                    <a:endParaRPr kumimoji="0" lang="ru-RU" sz="2400" b="1" i="1" u="none" strike="noStrike" cap="none" normalizeH="0" baseline="-2500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endParaRPr>
                  </a:p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ru-RU" sz="24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Arial" pitchFamily="34" charset="0"/>
                    </a:endParaRPr>
                  </a:p>
                </p:txBody>
              </p:sp>
            </p:grpSp>
            <p:sp>
              <p:nvSpPr>
                <p:cNvPr id="81" name="Text Box 126"/>
                <p:cNvSpPr txBox="1">
                  <a:spLocks noChangeArrowheads="1"/>
                </p:cNvSpPr>
                <p:nvPr/>
              </p:nvSpPr>
              <p:spPr bwMode="auto">
                <a:xfrm>
                  <a:off x="6043" y="7344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4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  <p:cxnSp>
              <p:nvCxnSpPr>
                <p:cNvPr id="82" name="AutoShape 127"/>
                <p:cNvCxnSpPr>
                  <a:cxnSpLocks noChangeShapeType="1"/>
                </p:cNvCxnSpPr>
                <p:nvPr/>
              </p:nvCxnSpPr>
              <p:spPr bwMode="auto">
                <a:xfrm>
                  <a:off x="6674" y="7447"/>
                  <a:ext cx="1" cy="1401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</p:cxnSp>
            <p:sp>
              <p:nvSpPr>
                <p:cNvPr id="83" name="Text Box 128"/>
                <p:cNvSpPr txBox="1">
                  <a:spLocks noChangeArrowheads="1"/>
                </p:cNvSpPr>
                <p:nvPr/>
              </p:nvSpPr>
              <p:spPr bwMode="auto">
                <a:xfrm>
                  <a:off x="6357" y="7890"/>
                  <a:ext cx="558" cy="504"/>
                </a:xfrm>
                <a:prstGeom prst="rect">
                  <a:avLst/>
                </a:prstGeom>
                <a:solidFill>
                  <a:srgbClr val="FFFFFF">
                    <a:alpha val="0"/>
                  </a:srgbClr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ru-RU" sz="2400" b="1" i="1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5</a:t>
                  </a:r>
                  <a:endParaRPr kumimoji="0" lang="ru-RU" sz="2400" b="1" i="1" u="none" strike="noStrike" cap="none" normalizeH="0" baseline="-2500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ru-RU" sz="24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</a:endParaRPr>
                </a:p>
              </p:txBody>
            </p:sp>
          </p:grpSp>
        </p:grpSp>
      </p:grpSp>
      <p:sp>
        <p:nvSpPr>
          <p:cNvPr id="107" name="TextBox 106"/>
          <p:cNvSpPr txBox="1"/>
          <p:nvPr/>
        </p:nvSpPr>
        <p:spPr>
          <a:xfrm>
            <a:off x="58846" y="3846766"/>
            <a:ext cx="54292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Суммарный вес ребер МСД равен 21.</a:t>
            </a:r>
          </a:p>
          <a:p>
            <a:r>
              <a:rPr lang="ru-RU" sz="2400" dirty="0" smtClean="0"/>
              <a:t>Сложность алгоритма </a:t>
            </a:r>
            <a:r>
              <a:rPr lang="ru-RU" sz="2400" dirty="0" err="1" smtClean="0"/>
              <a:t>Краскала</a:t>
            </a:r>
            <a:r>
              <a:rPr lang="ru-RU" sz="2400" dirty="0" smtClean="0"/>
              <a:t> равна </a:t>
            </a:r>
            <a:r>
              <a:rPr lang="ru-RU" sz="2400" i="1" dirty="0" smtClean="0"/>
              <a:t>O</a:t>
            </a:r>
            <a:r>
              <a:rPr lang="ru-RU" sz="2400" dirty="0" smtClean="0"/>
              <a:t>(</a:t>
            </a:r>
            <a:r>
              <a:rPr lang="en-US" sz="2400" i="1" dirty="0" smtClean="0"/>
              <a:t>n</a:t>
            </a:r>
            <a:r>
              <a:rPr lang="ru-RU" sz="2400" dirty="0" smtClean="0"/>
              <a:t> </a:t>
            </a:r>
            <a:r>
              <a:rPr lang="ru-RU" sz="2400" dirty="0" err="1" smtClean="0"/>
              <a:t>log</a:t>
            </a:r>
            <a:r>
              <a:rPr lang="ru-RU" sz="2400" dirty="0" smtClean="0"/>
              <a:t> </a:t>
            </a:r>
            <a:r>
              <a:rPr lang="en-US" sz="2400" i="1" dirty="0" smtClean="0"/>
              <a:t>n</a:t>
            </a:r>
            <a:r>
              <a:rPr lang="ru-RU" sz="2400" dirty="0" smtClean="0"/>
              <a:t>), где </a:t>
            </a:r>
            <a:r>
              <a:rPr lang="en-US" sz="2400" i="1" dirty="0" smtClean="0"/>
              <a:t>n</a:t>
            </a:r>
            <a:r>
              <a:rPr lang="ru-RU" sz="2400" i="1" dirty="0" smtClean="0"/>
              <a:t> =</a:t>
            </a:r>
            <a:r>
              <a:rPr lang="ru-RU" sz="2400" dirty="0" smtClean="0"/>
              <a:t> </a:t>
            </a:r>
            <a:r>
              <a:rPr lang="ru-RU" sz="2400" dirty="0" smtClean="0">
                <a:sym typeface="Symbol"/>
              </a:rPr>
              <a:t></a:t>
            </a:r>
            <a:r>
              <a:rPr lang="en-US" sz="2400" i="1" dirty="0" smtClean="0"/>
              <a:t>U</a:t>
            </a:r>
            <a:r>
              <a:rPr lang="ru-RU" sz="2400" dirty="0" smtClean="0">
                <a:sym typeface="Symbol"/>
              </a:rPr>
              <a:t></a:t>
            </a:r>
            <a:r>
              <a:rPr lang="ru-RU" sz="2400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2377</TotalTime>
  <Words>687</Words>
  <Application>Microsoft Office PowerPoint</Application>
  <PresentationFormat>Экран (4:3)</PresentationFormat>
  <Paragraphs>150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Symbol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IFMO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Vova</dc:creator>
  <cp:lastModifiedBy>Пользователь Windows</cp:lastModifiedBy>
  <cp:revision>142</cp:revision>
  <dcterms:created xsi:type="dcterms:W3CDTF">2015-03-04T10:19:07Z</dcterms:created>
  <dcterms:modified xsi:type="dcterms:W3CDTF">2020-02-10T02:47:22Z</dcterms:modified>
</cp:coreProperties>
</file>

<file path=docProps/thumbnail.jpeg>
</file>